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az 9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116640"/>
            <a:ext cx="8228880" cy="93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7" descr="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ytuł 1"/>
          <p:cNvSpPr/>
          <p:nvPr/>
        </p:nvSpPr>
        <p:spPr>
          <a:xfrm>
            <a:off x="685800" y="1932120"/>
            <a:ext cx="7771680" cy="14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Interpretacja wyników morfologii krwi u dzieci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79" name="Podtytuł 2"/>
          <p:cNvSpPr/>
          <p:nvPr/>
        </p:nvSpPr>
        <p:spPr>
          <a:xfrm>
            <a:off x="827640" y="3454200"/>
            <a:ext cx="7416000" cy="155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8b8b8b"/>
                </a:solidFill>
                <a:latin typeface="Calibri"/>
              </a:rPr>
              <a:t>Edyta Niewiadomska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8b8b8b"/>
                </a:solidFill>
                <a:latin typeface="Calibri"/>
              </a:rPr>
              <a:t>Klinika Pediatrii, Hematologii i Onkologii WUM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8b8b8b"/>
                </a:solidFill>
                <a:latin typeface="Calibri"/>
              </a:rPr>
              <a:t>2025/2026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100" spc="-1" strike="noStrike">
                <a:solidFill>
                  <a:srgbClr val="000000"/>
                </a:solidFill>
                <a:latin typeface="Calibri"/>
              </a:rPr>
              <a:t>Przerwa białaczkowa</a:t>
            </a:r>
            <a:br/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1" i="1" lang="pl-PL" sz="2700" spc="-1" strike="noStrike">
                <a:solidFill>
                  <a:srgbClr val="000000"/>
                </a:solidFill>
                <a:latin typeface="Calibri"/>
              </a:rPr>
              <a:t>hiatus leucemicus</a:t>
            </a: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97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Występuje w ostrej białaczce 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Brak form pośrednich pomiędzy neutrofilami i blastami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Leukocytoza z granulocytozą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99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Zakażenia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 (bakteryjne, grzybicze, pasożytnicze, pierwotniakowe, niektóre wirusowe np. półpasiec)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 chorobach nowotworowych - choroba Hodgkina, przewlekła białaczka szpikowa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Bezpośrednio po splenektomii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 krwotokach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 uszkodzeniu tkanek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 kortykoterapii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 zaburzeniach metabolicznych (przełom tarczycowy, kwasica cukrzycowa, mocznica)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Limfocytoza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01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Zakażenia wirusowe 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(mononukleoza, cytomegalia, wzw, odra, świnka, różyczka)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Nowotwory (białaczki, chłoniaki)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Odczyny poprzetoczeniowe i polekowe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Nadczynność tarczycy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Niedoczynność przysadki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Leukopenia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03" name="Symbol zastępczy zawartości 2"/>
          <p:cNvSpPr/>
          <p:nvPr/>
        </p:nvSpPr>
        <p:spPr>
          <a:xfrm>
            <a:off x="457200" y="1168200"/>
            <a:ext cx="8228880" cy="463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8000"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Wrodzona lub nabyta aplazja szpiku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 radioterapii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 toksycznym uszkodzeniu szpiku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Zakażenia wirusowe 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(różyczka, odra, ospa, grypa, wzw, ciężkie zakażenia bakteryjne)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Hipersplenizm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Kolagenozy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Zespoły mielodysplastyczne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Nowotwory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Wstrząs anafilaktyczny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Niedożywienie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Polekowa (tyreostatyki, leki przeciwpadaczkowe, przeciwgruźlicze, NLPZ, doustne leki przeciwcukrzycowe, sulfonamidy, pochodne fenotiazyny)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Monocytoza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05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Infekcje wirusowe, bakteryjne lub pierwotniakowe (mononukleoza, dur, paradury, gruźlica, brucelloza, zimnica)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Nowotwory (białaczka monocytowa, szpiczak mnogi)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Choroby tkanki łącznej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Marskość wątroby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Choroba Leśniowskiego-Crohna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Eozynofilia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07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Alergie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Zakażenia pasożytnicze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Choroby zakaźne (płonica, rumień wielopostaciowy)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Przewlekła białaczka szpikowa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Choroby tkanki łącznej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 dializie otrzewnowej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Przewlekłe zaburzenia żołądkowo-jelitowe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Bazofilia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09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Zespoły mieloproliferacyjne (czerwienica prawdziwa, przewlekła białaczka szpikowa, samoistna małopłytkowość)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Choroba Leśniowskiego-Crohna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Choroby nowotworowe (choroba Hodgkina)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Niedoczynność tarczycy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Alergie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 splenektomii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Gruźlica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 warunkach zdrowia we krwi obwodowej nie występują plazmocyty i erytroblasty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Plazmocyty - mononukleoza, różyczka, białaczka plazmocytowa, szpiczak 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Erytroblasty - erytroleukemia, niedokrwistość syderoblastyczna, stany pokrwotoczne, po ciężkich infekcjach, w przełomie hemolitycznym, po splenektomii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1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700" spc="-1" strike="noStrike">
                <a:solidFill>
                  <a:srgbClr val="000000"/>
                </a:solidFill>
                <a:latin typeface="Calibri"/>
              </a:rPr>
              <a:t>Hematokryt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113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Ht, jednostka - % (odsetek krwinek czerwonych). 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 pierwszych dobach życia - 47-75%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 1. roku życia do pokwitania - 30-40%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Kobiety - 35-44%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Mężczyźni - 35-49%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Obniżenie Ht: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niedokrwistości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druga połowa ciąży (wzrost objętości osocza), przewodnienie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Podwyższenie Ht: nadkrwistość pierwotna, nadkrwistość wtórna - wady serca, przewlekła choroby płuc, odwodnienie, pobyt na wysokościach, hiperkortyzolemia, zmniejszenie objętości osocza np. po oparzeniach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ytuł 1"/>
          <p:cNvSpPr/>
          <p:nvPr/>
        </p:nvSpPr>
        <p:spPr>
          <a:xfrm>
            <a:off x="457200" y="18864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Erytrocyty</a:t>
            </a:r>
            <a:br/>
            <a:endParaRPr b="0" lang="pl-PL" sz="2400" spc="-1" strike="noStrike">
              <a:latin typeface="Arial"/>
            </a:endParaRPr>
          </a:p>
        </p:txBody>
      </p:sp>
      <p:sp>
        <p:nvSpPr>
          <p:cNvPr id="115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RBC (ang.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red blood cel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), liczba krwinek czerwonych.</a:t>
            </a:r>
            <a:endParaRPr b="0" lang="pl-PL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Jednostka- 10</a:t>
            </a:r>
            <a:r>
              <a:rPr b="1" lang="pl-PL" sz="2000" spc="-1" strike="noStrike" baseline="30000">
                <a:solidFill>
                  <a:srgbClr val="000000"/>
                </a:solidFill>
                <a:latin typeface="Calibri"/>
              </a:rPr>
              <a:t>6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/µl </a:t>
            </a:r>
            <a:endParaRPr b="0" lang="pl-PL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1-7 doba życia - 4,5-6,5 x 10</a:t>
            </a:r>
            <a:r>
              <a:rPr b="1" lang="pl-PL" sz="2400" spc="-1" strike="noStrike" baseline="30000">
                <a:solidFill>
                  <a:srgbClr val="000000"/>
                </a:solidFill>
                <a:latin typeface="Calibri"/>
              </a:rPr>
              <a:t>6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/µl,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8-14 doba życia- 4,4-5,7x 10</a:t>
            </a:r>
            <a:r>
              <a:rPr b="1" lang="pl-PL" sz="2400" spc="-1" strike="noStrike" baseline="30000">
                <a:solidFill>
                  <a:srgbClr val="000000"/>
                </a:solidFill>
                <a:latin typeface="Calibri"/>
                <a:ea typeface="Microsoft YaHei"/>
              </a:rPr>
              <a:t>6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/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µl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15-30 doba życia- 4,1-5,5x 10</a:t>
            </a:r>
            <a:r>
              <a:rPr b="1" lang="pl-PL" sz="2400" spc="-1" strike="noStrike" baseline="30000">
                <a:solidFill>
                  <a:srgbClr val="000000"/>
                </a:solidFill>
                <a:latin typeface="Calibri"/>
                <a:ea typeface="Microsoft YaHei"/>
              </a:rPr>
              <a:t>6/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µl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2 miesiąc życia - 3,1-4,3 x 10</a:t>
            </a:r>
            <a:r>
              <a:rPr b="1" lang="pl-PL" sz="2400" spc="-1" strike="noStrike" baseline="30000">
                <a:solidFill>
                  <a:srgbClr val="000000"/>
                </a:solidFill>
                <a:latin typeface="Calibri"/>
              </a:rPr>
              <a:t>6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/µl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Od 1 roku życia do okresu pokwitania - 3,9-5,2 x 10</a:t>
            </a:r>
            <a:r>
              <a:rPr b="1" lang="pl-PL" sz="2400" spc="-1" strike="noStrike" baseline="30000">
                <a:solidFill>
                  <a:srgbClr val="000000"/>
                </a:solidFill>
                <a:latin typeface="Calibri"/>
              </a:rPr>
              <a:t>6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/µl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Przed interpretacją wyniku należy ustalić:</a:t>
            </a:r>
            <a:endParaRPr b="0" lang="pl-PL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Wiek dziecka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Płeć u młodzieży i dorosłych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Zebrać wywiad - okołoporodowy, infekcyjny, szczepienia, choroby przewlekłe, przyjmowane leki, dieta, dolegliwości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Badanie przedmiotowe - stan ogólny, bladość, zażółcenie, wybroczyny, wylewy podskórne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Erytrocyty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17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MCV (ang.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mean corpuscular volume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), średnia objętość krwinki czerwonej, określa wielkość krwinki i umożliwia określenie rodzaju niedokrwistości</a:t>
            </a:r>
            <a:endParaRPr b="0" lang="pl-PL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&lt; 80 fL</a:t>
            </a:r>
            <a:r>
              <a:rPr b="1" lang="pl-PL" sz="2000" spc="-1" strike="noStrike" baseline="30000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- mikrocytowa: </a:t>
            </a:r>
            <a:r>
              <a:rPr b="1" lang="pl-PL" sz="2000" spc="-1" strike="noStrike">
                <a:solidFill>
                  <a:srgbClr val="ff0000"/>
                </a:solidFill>
                <a:latin typeface="Calibri"/>
              </a:rPr>
              <a:t>niedobory żelaza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, niedokrwistości syderoblastyczne, talasemie, zespół złego wchłaniania, zakażenia, przewlekła utrata krwi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80-94 fL</a:t>
            </a:r>
            <a:r>
              <a:rPr b="1" lang="pl-PL" sz="2000" spc="-1" strike="noStrike" baseline="30000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- normocytowa: pierwotne i wtórne uszkodzenia szpiku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&gt; 94 fL</a:t>
            </a:r>
            <a:r>
              <a:rPr b="1" lang="pl-PL" sz="2000" spc="-1" strike="noStrike" baseline="30000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- makrocytowa: </a:t>
            </a:r>
            <a:r>
              <a:rPr b="1" lang="pl-PL" sz="2000" spc="-1" strike="noStrike">
                <a:solidFill>
                  <a:srgbClr val="ff0000"/>
                </a:solidFill>
                <a:latin typeface="Calibri"/>
              </a:rPr>
              <a:t>niedokrwistości megaloblastyczne 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(niedobór wit. B12, kwasu foliowego), polekowe, MDS, marskość wątroby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Erytrocyty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19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MCH (ang.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mean corpuscular hemoglobin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), średnia masa hemoglobiny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Norma - 27-34 pg (pikogramy)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Obniżenie MCH -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niedokrwistość z niedoboru żelaza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syderoblastyczna, choroby nowotworowe, talasemie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Wzrost MCH -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niedokrwistość megaloblastyczna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marskość wątroby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Erytrocyty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1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MCHC (ang.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mean corpuscular hemoglobin concentration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), średnie stężenie hemoglobiny w krwince czerwonej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Norma - 32-36 g/dl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Obniżenie MCHC: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niedokrwistości z niedoboru żelaza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syderoblastyczne, talasemie, przewodnienie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Wzrost MCHC: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sferocytoza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odwodnienie przewlekłe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Hemoglobina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3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Hb – jednostka g/dl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do 7 doby życia- 14,9-23,7 g/dl, 8-14 doba życia- 12,5-19,5g/dl, 15-30 doba życia- 10-18g/dl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2 miesiąc życia- 9-14g/dl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3 - 6 miesiąc życia - 9,5-13,5 g/dl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2 - 12 rok życia - 11,7-13 g/dl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Mężczyźni – 16 g/dl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Kobiety – 14 g/dl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Obniżenie Hb- niedokrwistości, przewodnienie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Wzrost Hb- odwodnienie, nadkrwistości pierwotne i wtórne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Retikulocyty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5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Prekursory dojrzałych erytocytów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Jednostka – promile (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‰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 pierwszych dobach życia - 40-50 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‰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Od 4 doby życia - 5-15 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‰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Obniżenie - anemie aplastyczne pierwotne i wtórne, niedobór wit. B12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Wzrost -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hemoliza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anemia pokrwotoczna, po splenektomii,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leczenie preparatami krwiotwórczymi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9000"/>
          </a:bodyPr>
          <a:p>
            <a:pPr algn="ctr">
              <a:lnSpc>
                <a:spcPct val="100000"/>
              </a:lnSpc>
            </a:pPr>
            <a:br/>
            <a:r>
              <a:rPr b="1" lang="pl-PL" sz="31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700" spc="-1" strike="noStrike">
                <a:solidFill>
                  <a:srgbClr val="000000"/>
                </a:solidFill>
                <a:latin typeface="Calibri"/>
              </a:rPr>
              <a:t>Zmiany w kształcie krwinek czerwonych</a:t>
            </a:r>
            <a:br/>
            <a:endParaRPr b="0" lang="pl-PL" sz="2700" spc="-1" strike="noStrike">
              <a:latin typeface="Arial"/>
            </a:endParaRPr>
          </a:p>
        </p:txBody>
      </p:sp>
      <p:sp>
        <p:nvSpPr>
          <p:cNvPr id="127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Sferocyty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 - krwinki kuliste - sferocytoza, anemia hemolityczna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Owalocyty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 (eliptocyty) - talasemia, niedobór żelaza, wrodzona owalocytoza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Anulocyty (pierścieniowate) - niedokrwistości hipochromiczne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Leptocyty (tarczowate) - hemoglobinopatie, po splenektomii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Drepanocyty (sierpowate) - anemia sierpowatokrwinkowa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Schizocyty 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(fragmentocyty) - DIC, hemoliza wewnątrznaczyniowa, mikroangiopatia zakrzepowa, HUS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Syderocyty (ziarnistości żelazowe) - po splenektomii, niedokrwistości syderoblastyczne i hemolityczne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9000"/>
          </a:bodyPr>
          <a:p>
            <a:pPr algn="ctr">
              <a:lnSpc>
                <a:spcPct val="100000"/>
              </a:lnSpc>
            </a:pPr>
            <a:br/>
            <a:r>
              <a:rPr b="1" lang="pl-PL" sz="3100" spc="-1" strike="noStrike">
                <a:solidFill>
                  <a:srgbClr val="000000"/>
                </a:solidFill>
                <a:latin typeface="Calibri"/>
              </a:rPr>
              <a:t>Układ czerwonokrwinkowy</a:t>
            </a:r>
            <a:br/>
            <a:r>
              <a:rPr b="1" lang="pl-PL" sz="2700" spc="-1" strike="noStrike">
                <a:solidFill>
                  <a:srgbClr val="000000"/>
                </a:solidFill>
                <a:latin typeface="Calibri"/>
              </a:rPr>
              <a:t>Zmiany w kształcie krwinek czerwonych</a:t>
            </a:r>
            <a:br/>
            <a:endParaRPr b="0" lang="pl-PL" sz="2700" spc="-1" strike="noStrike">
              <a:latin typeface="Arial"/>
            </a:endParaRPr>
          </a:p>
        </p:txBody>
      </p:sp>
      <p:sp>
        <p:nvSpPr>
          <p:cNvPr id="129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6000"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Ciałka Heinza (zdenaturowana hemoglobina) - hemoglobinopatie, enzymopatie, po splenektomii, toksyczne niedokrwistości hemolityczne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Ciałka Howella  i Jollyego (resztki chromatyny jądrowej) - po splenektomii, anemie megaloblastyczne, przyspieszona erytropoeza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Mikrocyty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 - anemie z niedoboru żelaza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Makrocyty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 - anemie megaloblastyczne 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Anizocytoza (erytrocyty różnej wielkości) - anemia w fazie odnowy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Poikilocytoza (erytocyty różnokształtne)- zaburzenia erytropoezy,  hematopoeza pozaszpikowa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Polichromatofilia (wielobarwność) - stany wzmożonej erytyropoezy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Nakrapianie zasadochłonne (ziarnistości zasadochłonne) - zaburzenia syntezy hemoglobin, zatrucie ołowiem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Płytki krwi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31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PLT – jednostka - 10ᶾ/µl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Norma: 150 – 400 x 10ᶾ/µl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Małopłytkowość - białaczki, anemia aplastyczna,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małopłytkowość immunologiczna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nacieki szpiku, hipersplenizm, anemia megaloblastyczna, infekcje, po radioterapii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Nadpłytkowość - ciężkie infekcje, policytemia, po splenektomii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Najczęstsze błędy w interpretacji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33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Złe pobranie - skrzep w probówce - małopłytkowość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Małopłytkowość rzekoma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- rulonizacja płytek - pobrać krew na cytrynian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Badanie u pacjenta odwodnionego lub przewodnionego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Brak informacji o wieku i płci pacjenta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Wynik morfologii z normami dla dorosłych 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Noworodek – 1 doba życia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683640" y="812880"/>
            <a:ext cx="3743640" cy="499176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4" descr=""/>
          <p:cNvPicPr/>
          <p:nvPr/>
        </p:nvPicPr>
        <p:blipFill>
          <a:blip r:embed="rId2"/>
          <a:stretch/>
        </p:blipFill>
        <p:spPr>
          <a:xfrm>
            <a:off x="4755960" y="793440"/>
            <a:ext cx="3671640" cy="489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ytuł 3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Wynik morfologii krwi zawiera dane o:</a:t>
            </a:r>
            <a:endParaRPr b="0" lang="pl-PL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układzie białokrwinkowym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układzie czerwonokrwinkowym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układzie płytkotwórczym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Noworodek – 5 doba życia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620280" y="876600"/>
            <a:ext cx="3743640" cy="499176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3" descr=""/>
          <p:cNvPicPr/>
          <p:nvPr/>
        </p:nvPicPr>
        <p:blipFill>
          <a:blip r:embed="rId2"/>
          <a:stretch/>
        </p:blipFill>
        <p:spPr>
          <a:xfrm>
            <a:off x="4788000" y="876600"/>
            <a:ext cx="3743640" cy="499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Niemowlę – 3 miesiąc życia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429840" y="887760"/>
            <a:ext cx="3743640" cy="499176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3" descr=""/>
          <p:cNvPicPr/>
          <p:nvPr/>
        </p:nvPicPr>
        <p:blipFill>
          <a:blip r:embed="rId2"/>
          <a:stretch/>
        </p:blipFill>
        <p:spPr>
          <a:xfrm>
            <a:off x="4644000" y="887760"/>
            <a:ext cx="3745440" cy="499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Dziecko – 5 rok życia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565560" y="887760"/>
            <a:ext cx="3745440" cy="499392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3" descr=""/>
          <p:cNvPicPr/>
          <p:nvPr/>
        </p:nvPicPr>
        <p:blipFill>
          <a:blip r:embed="rId2"/>
          <a:stretch/>
        </p:blipFill>
        <p:spPr>
          <a:xfrm>
            <a:off x="4954680" y="887760"/>
            <a:ext cx="3745440" cy="499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Dziewczyna – 17 rok życia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539640" y="892800"/>
            <a:ext cx="3743640" cy="499176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3" descr=""/>
          <p:cNvPicPr/>
          <p:nvPr/>
        </p:nvPicPr>
        <p:blipFill>
          <a:blip r:embed="rId2"/>
          <a:stretch/>
        </p:blipFill>
        <p:spPr>
          <a:xfrm>
            <a:off x="4601520" y="892800"/>
            <a:ext cx="3743640" cy="499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Chłopiec – 16 rok życia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579960" y="928440"/>
            <a:ext cx="3717000" cy="495648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4" descr=""/>
          <p:cNvPicPr/>
          <p:nvPr/>
        </p:nvPicPr>
        <p:blipFill>
          <a:blip r:embed="rId2"/>
          <a:stretch/>
        </p:blipFill>
        <p:spPr>
          <a:xfrm>
            <a:off x="4644000" y="908640"/>
            <a:ext cx="3725640" cy="49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Układ białokrwinkowy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85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WBC (ang.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white blood cel)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liczba krwinek białych (leukocyty)</a:t>
            </a:r>
            <a:endParaRPr b="0" lang="pl-PL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Jednostka - 10</a:t>
            </a:r>
            <a:r>
              <a:rPr b="1" lang="pl-PL" sz="2000" spc="-1" strike="noStrike" baseline="30000">
                <a:solidFill>
                  <a:srgbClr val="000000"/>
                </a:solidFill>
                <a:latin typeface="Calibri"/>
              </a:rPr>
              <a:t>3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/µl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WBC zawiera - limfocyty, granulocyty, monocyty, granulocyty kwasochłonne, granulocyty zasadochłonne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Odchylenia mogą dotyczyć </a:t>
            </a:r>
            <a:endParaRPr b="0" lang="pl-PL" sz="2000" spc="-1" strike="noStrike"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ogólnej liczby krwinek białych - leukopenia, leukocytoza lub </a:t>
            </a:r>
            <a:endParaRPr b="0" lang="pl-PL" sz="1800" spc="-1" strike="noStrike">
              <a:latin typeface="Arial"/>
            </a:endParaRPr>
          </a:p>
          <a:p>
            <a:pPr lvl="2" marL="1143000" indent="-2278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odsetka/liczby poszczególnych składników - limfopenia, limfocytoza, granulocytopenia, granulocytoza, monocytoza, eozynofilia.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Układ białokrwinkowy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87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Zmiany w liczbie i obrazie krwinek białych w zależności od wieku dziecka</a:t>
            </a:r>
            <a:endParaRPr b="0" lang="pl-PL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W pierwszej dobie życia WBC - 10-26 x 10</a:t>
            </a:r>
            <a:r>
              <a:rPr b="1" lang="pl-PL" sz="2000" spc="-1" strike="noStrike" baseline="30000">
                <a:solidFill>
                  <a:srgbClr val="000000"/>
                </a:solidFill>
                <a:latin typeface="Calibri"/>
              </a:rPr>
              <a:t>3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/µl z przewagą granulocytów (60-80%) do 4 doby życia (</a:t>
            </a:r>
            <a:r>
              <a:rPr b="1" lang="pl-PL" sz="2000" spc="-1" strike="noStrike">
                <a:solidFill>
                  <a:srgbClr val="ff0000"/>
                </a:solidFill>
                <a:latin typeface="Calibri"/>
              </a:rPr>
              <a:t>pierwsze skrzyżowanie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Po 1 miesiącu życia WBC -5-19 x 10</a:t>
            </a:r>
            <a:r>
              <a:rPr b="1" lang="pl-PL" sz="2000" spc="-1" strike="noStrike" baseline="30000">
                <a:solidFill>
                  <a:srgbClr val="000000"/>
                </a:solidFill>
                <a:latin typeface="Calibri"/>
              </a:rPr>
              <a:t>3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/µl z przewagą limfocytów</a:t>
            </a:r>
            <a:endParaRPr b="0" lang="pl-PL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c0504d"/>
              </a:buClr>
              <a:buFont typeface="Wingdings" charset="2"/>
              <a:buChar char="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4-6 rok życia - </a:t>
            </a:r>
            <a:r>
              <a:rPr b="1" lang="pl-PL" sz="2000" spc="-1" strike="noStrike">
                <a:solidFill>
                  <a:srgbClr val="ff0000"/>
                </a:solidFill>
                <a:latin typeface="Calibri"/>
              </a:rPr>
              <a:t>drugie skrzyżowanie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, przewaga granulocytów.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Rozmaz krwinek białych po 6 roku życia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89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Neutrofile o jądrze podzielonym (granulocyty) - 40-70%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Neutrofile o jądrze pałeczkowatym - 1-5%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Eozynofile (kwasochłonne) - 1-3%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Bazofile (zasadochłonne) - 0-1%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Limfocyty - 20-40%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Monocyty - 3-8%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Fizjologiczne przesunięcie w lewo w obrazie krwinek białych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91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Zwiększenie odsetka form młodych szeregu granulocytarnego z obecnością promielocytów, mielocytów, metamielocytów we krwi obwodowej,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brak blastów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Przyczyny: zakażenia, kwasica, śpiączka, po wysiłku fizycznym, w stresie, po zabiegach chirurgicznych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Patologiczne przesunięcie w lewo w obrazie krwinek białych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93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Pojawienie się mieloblastów, promielocytów, mielocytów, metamielocytów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Przyczyny: przewlekła białaczka szpikowa, erytroleukemia, osteomielofibroza, przerzuty nowotworowe do kości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ytuł 1"/>
          <p:cNvSpPr/>
          <p:nvPr/>
        </p:nvSpPr>
        <p:spPr>
          <a:xfrm>
            <a:off x="457200" y="116640"/>
            <a:ext cx="82288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Przesunięcie w prawo w obrazie krwinek białych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95" name="Symbol zastępczy zawartości 2"/>
          <p:cNvSpPr/>
          <p:nvPr/>
        </p:nvSpPr>
        <p:spPr>
          <a:xfrm>
            <a:off x="457200" y="1168200"/>
            <a:ext cx="8228880" cy="45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Obecność wielosegmentarnych (powyżej 5 płatów) jąder granulocytów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Przyczyny: </a:t>
            </a:r>
            <a:r>
              <a:rPr b="1" lang="pl-PL" sz="2400" spc="-1" strike="noStrike">
                <a:solidFill>
                  <a:srgbClr val="ff0000"/>
                </a:solidFill>
                <a:latin typeface="Calibri"/>
              </a:rPr>
              <a:t>niedokrwistość megaloblastyczna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, znaczne niedożywienie, choroby nerek i wątroby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Application>LibreOffice/7.1.7.2$Windows_X86_64 LibreOffice_project/c6a4e3954236145e2acb0b65f68614365aeee33f</Application>
  <AppVersion>15.0000</AppVersion>
  <Words>1385</Words>
  <Paragraphs>177</Paragraphs>
  <Company>SPDSK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2017-09-13T08:36:54Z</dcterms:created>
  <dc:creator>edyta.niewiadomska</dc:creator>
  <dc:description/>
  <dc:language>pl-PL</dc:language>
  <cp:lastModifiedBy/>
  <dcterms:modified xsi:type="dcterms:W3CDTF">2025-10-31T09:21:58Z</dcterms:modified>
  <cp:revision>44</cp:revision>
  <dc:subject/>
  <dc:title>Interpretacja wyników morfologii krwi u dzieci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i4>34</vt:i4>
  </property>
</Properties>
</file>