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80" r:id="rId18"/>
    <p:sldId id="273" r:id="rId19"/>
    <p:sldId id="279" r:id="rId20"/>
    <p:sldId id="278" r:id="rId21"/>
    <p:sldId id="275" r:id="rId22"/>
    <p:sldId id="276" r:id="rId23"/>
    <p:sldId id="277" r:id="rId24"/>
    <p:sldId id="274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D9330BA-1ED3-42BB-8383-A110F8000997}">
          <p14:sldIdLst>
            <p14:sldId id="256"/>
            <p14:sldId id="269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70"/>
            <p14:sldId id="271"/>
            <p14:sldId id="272"/>
            <p14:sldId id="280"/>
            <p14:sldId id="273"/>
            <p14:sldId id="279"/>
            <p14:sldId id="278"/>
            <p14:sldId id="275"/>
            <p14:sldId id="276"/>
            <p14:sldId id="27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0C8EA-0275-475E-8702-D74F8E70DEA0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71858-DB62-4B6B-8696-90A63376BC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18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71858-DB62-4B6B-8696-90A63376BCE9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47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B3F63E-EF5C-4491-A125-099ECD89B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2A7D8A8-FE80-4B70-B95A-A2097E2C6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0DA3F5-F41A-4095-8E28-ABA3D1CD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308B71-503F-4830-AB53-8089F8FD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BAB69B-02BE-411B-9413-8AC799C8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75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A7921E-DE2D-4509-9A69-3F45BC9A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3771A53-6858-4712-8629-BFC9BE872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AF44DD-5560-4C77-BA6A-7FF19A70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600AFE-27F5-42CE-9F85-304F1FB18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4E2ECB-F2C4-44B5-BB20-A6B7F8E9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74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C32CED9-5F76-4D96-A535-42366BA42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FA1F64D-5E07-47D8-A3ED-DE7CFF8E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835A3B-C5EE-4D14-9A17-EB3EE68D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001B13-6E76-4714-86DB-44CA4FFA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561AEC-7313-4E8D-8838-917204E2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28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F579A-B80B-49FB-8320-D1D9EEE65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1718C2-502F-4D78-9ED7-445A3F6BA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4C667A-8D60-4B00-8200-C56F0AFD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6AFF47-4852-46F9-A714-B9B39C7B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FBD480-F3FA-49FB-B6D0-97A20D30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86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228D42-C0C3-4BE4-8E74-B84A20EE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3FCFEE-C994-4356-B926-99E91521D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5A18DF-6998-4922-8D9E-AEEFFAAB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DE9124-CBA6-4BDC-A0D6-9BCBC4BA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A8B67F-7EE6-4AC2-8B40-267A467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47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089A4-8E30-48AF-99EC-CF080871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E1A6C6-8EFD-46C5-A597-CB5849FE4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8A56164-B953-461E-AD20-413C18345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4D3830-7117-4F2A-9A05-01D1FD64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A9A834-389E-4C82-A89D-51985ABA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B65A5C-7048-4718-92A8-20B9C36E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62B74-F0C5-4EE8-9BEF-16A6158A0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81B6C7-16C9-4881-95AA-D8911CDED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F6BFDF-20E3-4CB5-A9EA-259ADE52C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B7E02FE-86EA-41B4-99FD-05508C6D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F44167B-4BC9-4781-BA51-C03786420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BCC4AFA-96B5-4D55-824F-4A946AD0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E416FE2-5FBB-4255-A104-5AA7AA1D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24F3769-AC58-4538-89E7-F366EF50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80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048476-6401-4665-8282-CA968455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E13B2BA-C8DA-473C-BB36-D3DCF2C8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C0B3B3D-1CE7-4E43-97D7-748679BF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FAB6861-1A93-4C48-94D0-62F2C237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70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63F539A-1D37-4024-8F52-13C17142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87F5A81-95E5-4340-8164-F1B9E6FA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43D008-31E0-4D79-AE7F-9B418405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70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10364-8E6E-4EFC-9404-A4A1C53F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F4CE81-C478-44DC-9367-6AB49CB49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3F8998-11F2-4B4C-91C9-11EDAD15F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7734590-12E7-4E96-8C9A-9E2B1A9E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8C65A6-0F68-468A-A1A3-34456A92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FB6520D-7D0A-4B56-AFD6-97F280D0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9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0DFBD-BC01-41ED-8C7F-A3E9D0E5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E520EB6-DFC7-4CB5-8514-57B8567C5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8B5821B-0093-4598-A53D-B5557E9DB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6C9D00-5F0D-459F-8725-9962C13D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A2537A-85EF-4DA7-B811-2D271D4B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EA5D615-66E8-44E3-AC9A-B5B6CC74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85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3D595AD-A2BA-487C-9693-55350BB1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E5FD47-3866-4437-974D-2C7D94C9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CC7ED5-61C0-45D7-AD21-D298AF50C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4D0E2-A86D-4E00-B3ED-946716FA6557}" type="datetimeFigureOut">
              <a:rPr lang="pl-PL" smtClean="0"/>
              <a:pPr/>
              <a:t>2018-01-08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5301C0-BB3D-4B8A-8ADA-5E717ADE3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BDDF52-659E-4F2C-9BD6-E89C81C8D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F075-EA4F-43EF-9436-A705CCA1552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96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35D820-1222-4B26-989C-B14132C0E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Zasady prowadzenia dokumentacji medycznej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EC9457-3C81-4E67-8E04-CBD7007CC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372592"/>
            <a:ext cx="9144000" cy="48540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100" dirty="0"/>
              <a:t>Marcin Sanocki</a:t>
            </a:r>
          </a:p>
          <a:p>
            <a:pPr algn="r"/>
            <a:r>
              <a:rPr lang="pl-PL" sz="1100" dirty="0"/>
              <a:t>Klinika Pneumonologii i Alergologii Wieku Dziecięcego WUM</a:t>
            </a:r>
          </a:p>
        </p:txBody>
      </p:sp>
    </p:spTree>
    <p:extLst>
      <p:ext uri="{BB962C8B-B14F-4D97-AF65-F5344CB8AC3E}">
        <p14:creationId xmlns:p14="http://schemas.microsoft.com/office/powerpoint/2010/main" val="267455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1B04D-2412-4074-8099-189602E0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Świadczenia w ramach praktyki zawodowej – rozdział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FB86E7-1EFF-479F-817C-CD164EA5E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Lekarz pracujący „na kontrakcie” – wypełnianie dokumentacji wg wymogów miejsca zatrudnienia</a:t>
            </a:r>
          </a:p>
          <a:p>
            <a:r>
              <a:rPr lang="pl-PL" dirty="0"/>
              <a:t>Lekarz udzielający świadczeń indywidualnie – obowiązują przepisy z rozdziału 2.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712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A7A74-E68E-4B04-9813-2A3C6E85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Szczególne rodzaje dokumentacji – rozdział 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5A61EB-D4C9-4F56-99E4-252191B73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Lekarz wystawiający recepty dla siebie albo dla małżonka, zstępnych lub wstępnych w linii prostej oraz rodzeństwa prowadzi dokumentację zbiorczą wewnętrzną w formie wykazu.</a:t>
            </a:r>
          </a:p>
        </p:txBody>
      </p:sp>
    </p:spTree>
    <p:extLst>
      <p:ext uri="{BB962C8B-B14F-4D97-AF65-F5344CB8AC3E}">
        <p14:creationId xmlns:p14="http://schemas.microsoft.com/office/powerpoint/2010/main" val="1571505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96A6F2-F55C-460F-BFF9-C2B7CA9D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Udostępnianie dokumentacji – rozdział 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31DDB-F477-40C3-88BB-4344412AE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Bez zbędnej zwłoki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u="sng" dirty="0"/>
              <a:t>Osobom uprawnionym</a:t>
            </a:r>
          </a:p>
          <a:p>
            <a:pPr marL="0" indent="0">
              <a:buNone/>
            </a:pP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1971357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F7F556-FE59-4E78-BB1F-F564FDEE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38" y="2905125"/>
            <a:ext cx="10515600" cy="1325563"/>
          </a:xfrm>
        </p:spPr>
        <p:txBody>
          <a:bodyPr/>
          <a:lstStyle/>
          <a:p>
            <a:r>
              <a:rPr lang="pl-PL" dirty="0"/>
              <a:t>Przykładowe wzory druków medycznych</a:t>
            </a:r>
          </a:p>
        </p:txBody>
      </p:sp>
    </p:spTree>
    <p:extLst>
      <p:ext uri="{BB962C8B-B14F-4D97-AF65-F5344CB8AC3E}">
        <p14:creationId xmlns:p14="http://schemas.microsoft.com/office/powerpoint/2010/main" val="315986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540D877-B89F-4CEB-A35C-69E56B76A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8721"/>
          <a:stretch/>
        </p:blipFill>
        <p:spPr>
          <a:xfrm>
            <a:off x="1191715" y="175935"/>
            <a:ext cx="10007313" cy="65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9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8A91F30-7B1C-4A13-AAEA-9E560DD5D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273" y="87484"/>
            <a:ext cx="9616796" cy="67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17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86A5F96B-F864-4CDD-923A-DE4CEC8454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44" y="0"/>
            <a:ext cx="9671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4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BB3698-3BFA-4FB2-9097-5557E6B1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38" y="2959832"/>
            <a:ext cx="10515600" cy="1325563"/>
          </a:xfrm>
        </p:spPr>
        <p:txBody>
          <a:bodyPr/>
          <a:lstStyle/>
          <a:p>
            <a:r>
              <a:rPr lang="pl-PL" dirty="0"/>
              <a:t>Recepty</a:t>
            </a:r>
          </a:p>
        </p:txBody>
      </p:sp>
    </p:spTree>
    <p:extLst>
      <p:ext uri="{BB962C8B-B14F-4D97-AF65-F5344CB8AC3E}">
        <p14:creationId xmlns:p14="http://schemas.microsoft.com/office/powerpoint/2010/main" val="1719092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FE65E80-440D-4E3E-B5AC-CF11B80B9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4837" y="261655"/>
            <a:ext cx="3133654" cy="659634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2A55953-82E4-46BC-862D-72188AD705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3574" y="0"/>
            <a:ext cx="8379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7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7680A4-431A-4B4D-A4A1-EC2E19D2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893136"/>
            <a:ext cx="11029189" cy="3400076"/>
          </a:xfrm>
        </p:spPr>
        <p:txBody>
          <a:bodyPr>
            <a:normAutofit/>
          </a:bodyPr>
          <a:lstStyle/>
          <a:p>
            <a:r>
              <a:rPr lang="pl-PL" dirty="0" smtClean="0"/>
              <a:t>Platformy:</a:t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dirty="0"/>
              <a:t>PZ (PUAP</a:t>
            </a:r>
            <a:r>
              <a:rPr lang="pl-PL" dirty="0" smtClean="0"/>
              <a:t>)- profil zaufania, platforma usług administracji publicznej </a:t>
            </a:r>
            <a:br>
              <a:rPr lang="pl-PL" dirty="0" smtClean="0"/>
            </a:br>
            <a:r>
              <a:rPr lang="pl-PL" dirty="0" smtClean="0"/>
              <a:t>- PUE- platforma usług elektronicznych w ZUS,</a:t>
            </a:r>
            <a:br>
              <a:rPr lang="pl-PL" dirty="0" smtClean="0"/>
            </a:br>
            <a:r>
              <a:rPr lang="pl-PL" dirty="0" smtClean="0"/>
              <a:t>- SNRL- system numerowania recept lekarskich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994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C36F55-C8FC-4CA7-9F94-D94057C8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seminarium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91BBD3-FDA5-4B23-96F2-C53C2FD8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Rozporządzenie ministra zdrowia z 9.11.2015 o zasadach prowadzenia dokumentacji medycznej</a:t>
            </a:r>
          </a:p>
          <a:p>
            <a:r>
              <a:rPr lang="pl-PL" dirty="0"/>
              <a:t>Przykładowe wzory druków</a:t>
            </a:r>
          </a:p>
          <a:p>
            <a:r>
              <a:rPr lang="pl-PL" dirty="0"/>
              <a:t>Recepty</a:t>
            </a:r>
          </a:p>
          <a:p>
            <a:r>
              <a:rPr lang="pl-PL" dirty="0"/>
              <a:t>Platformy </a:t>
            </a:r>
            <a:r>
              <a:rPr lang="pl-PL" dirty="0" err="1" smtClean="0"/>
              <a:t>E-PUAP</a:t>
            </a:r>
            <a:r>
              <a:rPr lang="pl-PL" dirty="0" smtClean="0"/>
              <a:t>, </a:t>
            </a:r>
            <a:r>
              <a:rPr lang="pl-PL" smtClean="0"/>
              <a:t>PUE-ZUS </a:t>
            </a:r>
            <a:r>
              <a:rPr lang="pl-PL" dirty="0"/>
              <a:t>i </a:t>
            </a:r>
            <a:r>
              <a:rPr lang="pl-PL" dirty="0" smtClean="0"/>
              <a:t>SNRL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557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B9A28A-E42E-4E28-BCCA-108C2340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70" y="1742832"/>
            <a:ext cx="2709985" cy="1875692"/>
          </a:xfrm>
        </p:spPr>
        <p:txBody>
          <a:bodyPr>
            <a:normAutofit/>
          </a:bodyPr>
          <a:lstStyle/>
          <a:p>
            <a:r>
              <a:rPr lang="pl-PL" sz="4000" dirty="0"/>
              <a:t>obowiązuje do 2018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5C238DC-8810-484F-A8E8-B1DFECADF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1355" y="0"/>
            <a:ext cx="9370646" cy="67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9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66F5342-EECE-41FD-8359-06BD5DE00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112" t="12106" r="112" b="3477"/>
          <a:stretch/>
        </p:blipFill>
        <p:spPr>
          <a:xfrm>
            <a:off x="0" y="273538"/>
            <a:ext cx="12087456" cy="63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65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CBB6FCF-00D6-4273-88FB-B25FEC8FA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455" t="7872" r="6941" b="20420"/>
          <a:stretch/>
        </p:blipFill>
        <p:spPr>
          <a:xfrm>
            <a:off x="0" y="419493"/>
            <a:ext cx="12192000" cy="64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5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3B84439-55AC-497F-BD61-565D4F5F5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0392" t="8738" r="19489" b="18765"/>
          <a:stretch/>
        </p:blipFill>
        <p:spPr>
          <a:xfrm>
            <a:off x="1376313" y="-1"/>
            <a:ext cx="9115720" cy="687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65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E2BAFB0-38D4-453D-ACA4-FF327014D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9580" t="10689" r="20302" b="5463"/>
          <a:stretch/>
        </p:blipFill>
        <p:spPr>
          <a:xfrm>
            <a:off x="2554659" y="0"/>
            <a:ext cx="78673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9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B6033-3FFD-4DA4-AE1F-A3CC281B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Regulacje prawne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B56EB4B-E420-47F4-B62E-7BC7E7F8C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791" t="41743" r="17558" b="30956"/>
          <a:stretch/>
        </p:blipFill>
        <p:spPr>
          <a:xfrm>
            <a:off x="1281722" y="2745764"/>
            <a:ext cx="10178083" cy="23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2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EF60EB-C722-4A62-9292-CF94712F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Rozporządzenie zawiera zasady prowadzenia: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272896-F40F-4BE2-A6E1-39D64E0FE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historii zdrowia i choroby;</a:t>
            </a:r>
          </a:p>
          <a:p>
            <a:r>
              <a:rPr lang="pl-PL" dirty="0"/>
              <a:t>historii choroby;</a:t>
            </a:r>
          </a:p>
          <a:p>
            <a:r>
              <a:rPr lang="pl-PL" dirty="0"/>
              <a:t>karty noworodka;</a:t>
            </a:r>
          </a:p>
          <a:p>
            <a:r>
              <a:rPr lang="pl-PL" dirty="0"/>
              <a:t>karty indywidualnej opieki pielęgniarskiej;</a:t>
            </a:r>
          </a:p>
          <a:p>
            <a:r>
              <a:rPr lang="pl-PL" dirty="0"/>
              <a:t>karty indywidualnej opieki prowadzonej przez położną;</a:t>
            </a:r>
          </a:p>
          <a:p>
            <a:r>
              <a:rPr lang="pl-PL" dirty="0"/>
              <a:t>karty wizyty patronażowej;</a:t>
            </a:r>
          </a:p>
          <a:p>
            <a:r>
              <a:rPr lang="pl-PL" dirty="0"/>
              <a:t>karty wywiadu środowiskowo-rodzinnego;</a:t>
            </a:r>
          </a:p>
          <a:p>
            <a:r>
              <a:rPr lang="pl-PL" dirty="0"/>
              <a:t>karty uodpornienia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DOKUMENTACJA MEDYCZNA WEWNĘTRZNA</a:t>
            </a:r>
          </a:p>
        </p:txBody>
      </p:sp>
    </p:spTree>
    <p:extLst>
      <p:ext uri="{BB962C8B-B14F-4D97-AF65-F5344CB8AC3E}">
        <p14:creationId xmlns:p14="http://schemas.microsoft.com/office/powerpoint/2010/main" val="291247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AD0E37-26B2-4018-8813-9262258EB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skierowania do szpitala lub innego podmiotu;</a:t>
            </a:r>
          </a:p>
          <a:p>
            <a:r>
              <a:rPr lang="pl-PL" dirty="0"/>
              <a:t>skierowania na badanie diagnostyczne, konsultację lub leczenie;</a:t>
            </a:r>
          </a:p>
          <a:p>
            <a:r>
              <a:rPr lang="pl-PL" dirty="0"/>
              <a:t>karty przebiegu ciąży;</a:t>
            </a:r>
          </a:p>
          <a:p>
            <a:r>
              <a:rPr lang="pl-PL" dirty="0"/>
              <a:t>książeczki zdrowia dziecka;</a:t>
            </a:r>
          </a:p>
          <a:p>
            <a:r>
              <a:rPr lang="pl-PL" dirty="0"/>
              <a:t>karty informacyjnej z leczenia szpitalnego;</a:t>
            </a:r>
          </a:p>
          <a:p>
            <a:r>
              <a:rPr lang="pl-PL" dirty="0"/>
              <a:t>Pisemnej informacji lekarza leczącego pacjenta w poradni specjalistycznej dla kierującego lekarza ubezpieczenia zdrowotnego lub felczera ubezpieczenia zdrowotnego oraz lekarza podstawowej opieki zdrowotnej</a:t>
            </a:r>
          </a:p>
          <a:p>
            <a:r>
              <a:rPr lang="pl-PL" dirty="0"/>
              <a:t>książeczki szczepień</a:t>
            </a:r>
          </a:p>
          <a:p>
            <a:r>
              <a:rPr lang="pl-PL" dirty="0"/>
              <a:t>zaświadczenia, orzeczenia, opinii lekarskiej.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DOKUMENTACJA MEDYCZNA ZEWNĘTRZNA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FBB4035E-476B-4EE4-8B64-2E3A46A3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Rozporządzenie zawiera zasady wystawiania:</a:t>
            </a:r>
          </a:p>
        </p:txBody>
      </p:sp>
    </p:spTree>
    <p:extLst>
      <p:ext uri="{BB962C8B-B14F-4D97-AF65-F5344CB8AC3E}">
        <p14:creationId xmlns:p14="http://schemas.microsoft.com/office/powerpoint/2010/main" val="12835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C97A8C-11EE-47F7-994C-F32E93FCD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ogólne – rozdział 1.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BE358B-45B5-4A61-954F-835136BE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nowe wpisy w dokumentacji – niezwłocznie</a:t>
            </a:r>
          </a:p>
          <a:p>
            <a:r>
              <a:rPr lang="pl-PL" dirty="0"/>
              <a:t>podpisane</a:t>
            </a:r>
          </a:p>
          <a:p>
            <a:r>
              <a:rPr lang="pl-PL" dirty="0"/>
              <a:t>strony dokumentacji – numerowane (!!!)</a:t>
            </a:r>
          </a:p>
          <a:p>
            <a:r>
              <a:rPr lang="pl-PL" dirty="0"/>
              <a:t>pierwsza strona dokumentacji – dane pacjenta (§ 10 ust. 1 pkt 2 rozporządzenia), pozostałe – co najmniej imię i nazwisko</a:t>
            </a:r>
          </a:p>
          <a:p>
            <a:r>
              <a:rPr lang="pl-PL" dirty="0"/>
              <a:t>oznaczenie choroby lub problemu zdrowotnego – nazwa i kod ICD 10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56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48A497-B2C4-4AF1-ACFA-39A24DC7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choroby – rozdział 2. § 15-26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75CF2D-3FD5-4D2C-B298-2A43D871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/>
              <a:t>Określa zawartość historii choroby, oraz zasady wypełniania poszczególnych dokumentów wchodzących w jej skład, </a:t>
            </a:r>
            <a:r>
              <a:rPr lang="pl-PL" dirty="0" err="1"/>
              <a:t>tj</a:t>
            </a:r>
            <a:r>
              <a:rPr lang="pl-PL" dirty="0"/>
              <a:t>:</a:t>
            </a:r>
          </a:p>
          <a:p>
            <a:r>
              <a:rPr lang="pl-PL" u="sng" dirty="0"/>
              <a:t>1) kartę indywidualnej opieki pielęgniarskiej;</a:t>
            </a:r>
          </a:p>
          <a:p>
            <a:r>
              <a:rPr lang="pl-PL" dirty="0"/>
              <a:t>2) kartę indywidualnej opieki prowadzonej przez położną;</a:t>
            </a:r>
          </a:p>
          <a:p>
            <a:r>
              <a:rPr lang="pl-PL" dirty="0"/>
              <a:t>3) kartę obserwacji lub kartę obserwacji porodu;</a:t>
            </a:r>
          </a:p>
          <a:p>
            <a:r>
              <a:rPr lang="pl-PL" u="sng" dirty="0"/>
              <a:t>4) kartę gorączkową;</a:t>
            </a:r>
          </a:p>
          <a:p>
            <a:r>
              <a:rPr lang="pl-PL" u="sng" dirty="0"/>
              <a:t>5) kartę zleceń lekarskich;</a:t>
            </a:r>
          </a:p>
          <a:p>
            <a:r>
              <a:rPr lang="pl-PL" dirty="0"/>
              <a:t>6) kartę przebiegu znieczulenia;</a:t>
            </a:r>
          </a:p>
          <a:p>
            <a:r>
              <a:rPr lang="pl-PL" dirty="0"/>
              <a:t>7) kartę zabiegów fizjoterapeutycznych;</a:t>
            </a:r>
          </a:p>
          <a:p>
            <a:r>
              <a:rPr lang="pl-PL" dirty="0"/>
              <a:t>8) kartę medycznych czynności ratunkowych, w przypadku, o którym mowa w § 50 ust. 2;</a:t>
            </a:r>
          </a:p>
          <a:p>
            <a:r>
              <a:rPr lang="pl-PL" u="sng" dirty="0"/>
              <a:t>9) kartę informacyjną z leczenia szpitalnego, dołączaną po wypisaniu pacjenta ze szpitala;</a:t>
            </a:r>
          </a:p>
          <a:p>
            <a:r>
              <a:rPr lang="pl-PL" u="sng" dirty="0"/>
              <a:t>10) wyniki badań diagnostycznych wraz z opisem, jeżeli nie zostały wpisane w historii choroby;</a:t>
            </a:r>
          </a:p>
          <a:p>
            <a:r>
              <a:rPr lang="pl-PL" u="sng" dirty="0"/>
              <a:t>11) wyniki konsultacji, jeżeli nie zostały wpisane w historii choroby;</a:t>
            </a:r>
          </a:p>
          <a:p>
            <a:r>
              <a:rPr lang="pl-PL" dirty="0"/>
              <a:t>12) protokół operacyjny, jeżeli była wykonana operacja;</a:t>
            </a:r>
          </a:p>
          <a:p>
            <a:r>
              <a:rPr lang="pl-PL" dirty="0"/>
              <a:t>13) okołooperacyjną kartę kontrolną.</a:t>
            </a:r>
          </a:p>
        </p:txBody>
      </p:sp>
    </p:spTree>
    <p:extLst>
      <p:ext uri="{BB962C8B-B14F-4D97-AF65-F5344CB8AC3E}">
        <p14:creationId xmlns:p14="http://schemas.microsoft.com/office/powerpoint/2010/main" val="343619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F14E0-F699-4EEB-B25D-AC871C06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Opieka ambulatoryjna – historia zdrowia i choroby. Rozdział 2. § 40-41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805D41-15CC-4D36-A1AF-7E246AC5D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Historię zdrowia i choroby zakłada się przy udzielaniu świadczenia zdrowotnego po raz pierwszy pacjentowi dotychczas niezarejestrowanemu </a:t>
            </a:r>
          </a:p>
          <a:p>
            <a:pPr marL="0" indent="0">
              <a:buNone/>
            </a:pPr>
            <a:r>
              <a:rPr lang="pl-PL" dirty="0"/>
              <a:t>1. Historia zdrowia i choroby zawiera dane określone w § 10 ust. 1 pkt 1–4 oraz informacje dotyczące:</a:t>
            </a:r>
          </a:p>
          <a:p>
            <a:pPr marL="0" indent="0">
              <a:buNone/>
            </a:pPr>
            <a:r>
              <a:rPr lang="pl-PL" dirty="0"/>
              <a:t>ogólnego stanu zdrowia, chorób, problemów zdrowotnych lub urazów;</a:t>
            </a:r>
          </a:p>
          <a:p>
            <a:pPr marL="0" indent="0">
              <a:buNone/>
            </a:pPr>
            <a:r>
              <a:rPr lang="pl-PL" dirty="0"/>
              <a:t>porad ambulatoryjnych lub wizyt domowych;</a:t>
            </a:r>
          </a:p>
          <a:p>
            <a:pPr marL="0" indent="0">
              <a:buNone/>
            </a:pPr>
            <a:r>
              <a:rPr lang="pl-PL" dirty="0"/>
              <a:t>opieki środowiskowej, w tym wizyt patronażowych oraz pielęgniarskiej opieki długoterminowej domowej.</a:t>
            </a:r>
          </a:p>
          <a:p>
            <a:pPr marL="0" indent="0">
              <a:buNone/>
            </a:pPr>
            <a:r>
              <a:rPr lang="pl-PL" dirty="0"/>
              <a:t>2. Oznaczenie, gdy pacjent posiada szczególne uprawnienia do świadczeń opieki zdrowotnej</a:t>
            </a:r>
          </a:p>
          <a:p>
            <a:pPr marL="0" indent="0">
              <a:buNone/>
            </a:pPr>
            <a:r>
              <a:rPr lang="pl-PL" dirty="0"/>
              <a:t>3. Historia zdrowia i choroby w części dotyczącej ogólnego stanu zdrowia, chorób, problemów zdrowotnych lub urazów</a:t>
            </a:r>
          </a:p>
          <a:p>
            <a:pPr marL="0" indent="0">
              <a:buNone/>
            </a:pPr>
            <a:r>
              <a:rPr lang="pl-PL" dirty="0"/>
              <a:t>4. Historia zdrowia i choroby w części dotyczącej porad ambulatoryjnych lub wizyt domowych zawiera:</a:t>
            </a:r>
          </a:p>
          <a:p>
            <a:pPr marL="0" indent="0">
              <a:buNone/>
            </a:pPr>
            <a:r>
              <a:rPr lang="pl-PL" dirty="0"/>
              <a:t>(….)</a:t>
            </a:r>
          </a:p>
          <a:p>
            <a:pPr marL="0" indent="0">
              <a:buNone/>
            </a:pPr>
            <a:r>
              <a:rPr lang="pl-PL" dirty="0"/>
              <a:t>7. Do historii zdrowia i choroby dołącza się istotną dla procesu diagnostycznego, leczniczego lub pielęgnacyjnego dokumentację medyczną udostępnioną przez pacjenta, w szczególności karty informacyjne z leczenia szpitalnego.</a:t>
            </a:r>
          </a:p>
        </p:txBody>
      </p:sp>
    </p:spTree>
    <p:extLst>
      <p:ext uri="{BB962C8B-B14F-4D97-AF65-F5344CB8AC3E}">
        <p14:creationId xmlns:p14="http://schemas.microsoft.com/office/powerpoint/2010/main" val="305913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AB963A-3FBF-4A14-ACFE-28CDD470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Historia zdrowia i choroby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2937B0F-7454-4482-B4F9-459BA570B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036" y="2202438"/>
            <a:ext cx="11827927" cy="38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68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602</Words>
  <Application>Microsoft Office PowerPoint</Application>
  <PresentationFormat>Panoramiczny</PresentationFormat>
  <Paragraphs>79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Zasady prowadzenia dokumentacji medycznej</vt:lpstr>
      <vt:lpstr>Plan seminarium</vt:lpstr>
      <vt:lpstr>Regulacje prawne</vt:lpstr>
      <vt:lpstr>Rozporządzenie zawiera zasady prowadzenia:</vt:lpstr>
      <vt:lpstr>Rozporządzenie zawiera zasady wystawiania:</vt:lpstr>
      <vt:lpstr>Zasady ogólne – rozdział 1.</vt:lpstr>
      <vt:lpstr>Historia choroby – rozdział 2. § 15-26</vt:lpstr>
      <vt:lpstr>Opieka ambulatoryjna – historia zdrowia i choroby. Rozdział 2. § 40-41</vt:lpstr>
      <vt:lpstr>Historia zdrowia i choroby</vt:lpstr>
      <vt:lpstr>Świadczenia w ramach praktyki zawodowej – rozdział 3</vt:lpstr>
      <vt:lpstr>Szczególne rodzaje dokumentacji – rozdział 6</vt:lpstr>
      <vt:lpstr>Udostępnianie dokumentacji – rozdział 8</vt:lpstr>
      <vt:lpstr>Przykładowe wzory druków medycznych</vt:lpstr>
      <vt:lpstr>Prezentacja programu PowerPoint</vt:lpstr>
      <vt:lpstr>Prezentacja programu PowerPoint</vt:lpstr>
      <vt:lpstr>Prezentacja programu PowerPoint</vt:lpstr>
      <vt:lpstr>Recepty</vt:lpstr>
      <vt:lpstr>Prezentacja programu PowerPoint</vt:lpstr>
      <vt:lpstr>Platformy: - PZ (PUAP)- profil zaufania, platforma usług administracji publicznej  - PUE- platforma usług elektronicznych w ZUS, - SNRL- system numerowania recept lekarskich</vt:lpstr>
      <vt:lpstr>obowiązuje do 2018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prowadzenia dokumentacji medycznej</dc:title>
  <dc:creator>pc</dc:creator>
  <cp:lastModifiedBy>Aneta Kaczmarczyk</cp:lastModifiedBy>
  <cp:revision>17</cp:revision>
  <dcterms:created xsi:type="dcterms:W3CDTF">2017-09-17T08:44:36Z</dcterms:created>
  <dcterms:modified xsi:type="dcterms:W3CDTF">2018-01-08T10:38:14Z</dcterms:modified>
</cp:coreProperties>
</file>