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7" r:id="rId6"/>
    <p:sldId id="262" r:id="rId7"/>
    <p:sldId id="264" r:id="rId8"/>
    <p:sldId id="265" r:id="rId9"/>
    <p:sldId id="266" r:id="rId10"/>
    <p:sldId id="267" r:id="rId11"/>
    <p:sldId id="268" r:id="rId12"/>
    <p:sldId id="282" r:id="rId13"/>
    <p:sldId id="269" r:id="rId14"/>
    <p:sldId id="283" r:id="rId15"/>
    <p:sldId id="287" r:id="rId16"/>
    <p:sldId id="288" r:id="rId17"/>
    <p:sldId id="272" r:id="rId18"/>
    <p:sldId id="274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54C0-4B26-4A5F-A2FC-3770A7963D98}" type="datetimeFigureOut">
              <a:rPr lang="pl-PL" smtClean="0"/>
              <a:pPr/>
              <a:t>2017-09-20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656-AF36-46F1-918A-DCC55ED31C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54C0-4B26-4A5F-A2FC-3770A7963D98}" type="datetimeFigureOut">
              <a:rPr lang="pl-PL" smtClean="0"/>
              <a:pPr/>
              <a:t>2017-09-20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656-AF36-46F1-918A-DCC55ED31C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54C0-4B26-4A5F-A2FC-3770A7963D98}" type="datetimeFigureOut">
              <a:rPr lang="pl-PL" smtClean="0"/>
              <a:pPr/>
              <a:t>2017-09-20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656-AF36-46F1-918A-DCC55ED31C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54C0-4B26-4A5F-A2FC-3770A7963D98}" type="datetimeFigureOut">
              <a:rPr lang="pl-PL" smtClean="0"/>
              <a:pPr/>
              <a:t>2017-09-20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656-AF36-46F1-918A-DCC55ED31C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54C0-4B26-4A5F-A2FC-3770A7963D98}" type="datetimeFigureOut">
              <a:rPr lang="pl-PL" smtClean="0"/>
              <a:pPr/>
              <a:t>2017-09-20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656-AF36-46F1-918A-DCC55ED31C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54C0-4B26-4A5F-A2FC-3770A7963D98}" type="datetimeFigureOut">
              <a:rPr lang="pl-PL" smtClean="0"/>
              <a:pPr/>
              <a:t>2017-09-20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656-AF36-46F1-918A-DCC55ED31C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54C0-4B26-4A5F-A2FC-3770A7963D98}" type="datetimeFigureOut">
              <a:rPr lang="pl-PL" smtClean="0"/>
              <a:pPr/>
              <a:t>2017-09-20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656-AF36-46F1-918A-DCC55ED31C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54C0-4B26-4A5F-A2FC-3770A7963D98}" type="datetimeFigureOut">
              <a:rPr lang="pl-PL" smtClean="0"/>
              <a:pPr/>
              <a:t>2017-09-20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656-AF36-46F1-918A-DCC55ED31C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54C0-4B26-4A5F-A2FC-3770A7963D98}" type="datetimeFigureOut">
              <a:rPr lang="pl-PL" smtClean="0"/>
              <a:pPr/>
              <a:t>2017-09-20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656-AF36-46F1-918A-DCC55ED31C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54C0-4B26-4A5F-A2FC-3770A7963D98}" type="datetimeFigureOut">
              <a:rPr lang="pl-PL" smtClean="0"/>
              <a:pPr/>
              <a:t>2017-09-20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656-AF36-46F1-918A-DCC55ED31C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54C0-4B26-4A5F-A2FC-3770A7963D98}" type="datetimeFigureOut">
              <a:rPr lang="pl-PL" smtClean="0"/>
              <a:pPr/>
              <a:t>2017-09-20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6656-AF36-46F1-918A-DCC55ED31C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654C0-4B26-4A5F-A2FC-3770A7963D98}" type="datetimeFigureOut">
              <a:rPr lang="pl-PL" smtClean="0"/>
              <a:pPr/>
              <a:t>2017-09-20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6656-AF36-46F1-918A-DCC55ED31C2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Interpretacja wyników morfologii krwi u dzieci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Edyta Niewiadomska</a:t>
            </a:r>
          </a:p>
          <a:p>
            <a:r>
              <a:rPr lang="pl-PL" dirty="0"/>
              <a:t>Klinika Pediatrii, Hematologii i Onkologii</a:t>
            </a:r>
          </a:p>
          <a:p>
            <a:r>
              <a:rPr lang="pl-PL" dirty="0"/>
              <a:t>WUM</a:t>
            </a:r>
          </a:p>
          <a:p>
            <a:r>
              <a:rPr lang="pl-PL" dirty="0"/>
              <a:t>2017/2018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Eozynofilia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Alergie</a:t>
            </a:r>
          </a:p>
          <a:p>
            <a:r>
              <a:rPr lang="pl-PL" dirty="0"/>
              <a:t>Zakażenia pasożytnicze</a:t>
            </a:r>
          </a:p>
          <a:p>
            <a:r>
              <a:rPr lang="pl-PL" dirty="0"/>
              <a:t>Choroby zakaźne (płonica, rumień wielopostaciowy)</a:t>
            </a:r>
          </a:p>
          <a:p>
            <a:r>
              <a:rPr lang="pl-PL" dirty="0"/>
              <a:t>Przewlekła białaczka szpikowa</a:t>
            </a:r>
          </a:p>
          <a:p>
            <a:r>
              <a:rPr lang="pl-PL" dirty="0"/>
              <a:t>Choroby tkanki łącznej</a:t>
            </a:r>
          </a:p>
          <a:p>
            <a:r>
              <a:rPr lang="pl-PL" dirty="0"/>
              <a:t>Po dializie otrzewnowej</a:t>
            </a:r>
          </a:p>
          <a:p>
            <a:r>
              <a:rPr lang="pl-PL" dirty="0"/>
              <a:t>Przewlekłe zaburzenia żołądkowo-jelitowe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Bazofilia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Zespoły </a:t>
            </a:r>
            <a:r>
              <a:rPr lang="pl-PL" dirty="0" err="1"/>
              <a:t>mieloproliferacyjne</a:t>
            </a:r>
            <a:r>
              <a:rPr lang="pl-PL" dirty="0"/>
              <a:t> (czerwienica prawdziwa, przewlekła białaczka szpikowa, samoistna małopłytkowość)</a:t>
            </a:r>
          </a:p>
          <a:p>
            <a:r>
              <a:rPr lang="pl-PL" dirty="0"/>
              <a:t>Choroba </a:t>
            </a:r>
            <a:r>
              <a:rPr lang="pl-PL" dirty="0" err="1"/>
              <a:t>Leśniowskiego-Crohna</a:t>
            </a:r>
            <a:endParaRPr lang="pl-PL" dirty="0"/>
          </a:p>
          <a:p>
            <a:r>
              <a:rPr lang="pl-PL" dirty="0"/>
              <a:t>Choroby nowotworowe (choroba </a:t>
            </a:r>
            <a:r>
              <a:rPr lang="pl-PL" dirty="0" err="1"/>
              <a:t>Hodgkina</a:t>
            </a:r>
            <a:r>
              <a:rPr lang="pl-PL" dirty="0"/>
              <a:t>)</a:t>
            </a:r>
          </a:p>
          <a:p>
            <a:r>
              <a:rPr lang="pl-PL" dirty="0"/>
              <a:t>Niedoczynność tarczycy</a:t>
            </a:r>
          </a:p>
          <a:p>
            <a:r>
              <a:rPr lang="pl-PL" dirty="0"/>
              <a:t>Alergie</a:t>
            </a:r>
          </a:p>
          <a:p>
            <a:r>
              <a:rPr lang="pl-PL" dirty="0"/>
              <a:t>Po </a:t>
            </a:r>
            <a:r>
              <a:rPr lang="pl-PL" dirty="0" err="1"/>
              <a:t>splenektomii</a:t>
            </a:r>
            <a:endParaRPr lang="pl-PL" dirty="0"/>
          </a:p>
          <a:p>
            <a:r>
              <a:rPr lang="pl-PL" dirty="0"/>
              <a:t>Gruźlica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99E042-825B-42A6-B7FE-3424097A5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35E701-8636-4DF2-A802-F43FB2CC1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warunkach zdrowia we krwi obwodowej nie występują plazmocyty i erytroblasty</a:t>
            </a:r>
          </a:p>
          <a:p>
            <a:r>
              <a:rPr lang="pl-PL" dirty="0"/>
              <a:t>Plazmocyty- mononukleoza, różyczka, białaczka </a:t>
            </a:r>
            <a:r>
              <a:rPr lang="pl-PL" dirty="0" err="1"/>
              <a:t>plazmocytowa</a:t>
            </a:r>
            <a:r>
              <a:rPr lang="pl-PL" dirty="0"/>
              <a:t>, szpiczak, </a:t>
            </a:r>
          </a:p>
          <a:p>
            <a:r>
              <a:rPr lang="pl-PL" dirty="0"/>
              <a:t>Erytroblasty- </a:t>
            </a:r>
            <a:r>
              <a:rPr lang="pl-PL" dirty="0" err="1"/>
              <a:t>erytroleukemia</a:t>
            </a:r>
            <a:r>
              <a:rPr lang="pl-PL" dirty="0"/>
              <a:t>, niedokrwistość </a:t>
            </a:r>
            <a:r>
              <a:rPr lang="pl-PL" dirty="0" err="1"/>
              <a:t>syderoblastyczna</a:t>
            </a:r>
            <a:r>
              <a:rPr lang="pl-PL" dirty="0"/>
              <a:t>, stany pokrwotoczne, po ciężkich infekcjach, w przełomie hemolitycznym, po </a:t>
            </a:r>
            <a:r>
              <a:rPr lang="pl-PL" dirty="0" err="1"/>
              <a:t>splenektomii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1486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Układ czerwonokrwinkowy</a:t>
            </a:r>
            <a:br>
              <a:rPr lang="pl-PL" dirty="0"/>
            </a:br>
            <a:r>
              <a:rPr lang="pl-PL" dirty="0"/>
              <a:t>Hematokryt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err="1"/>
              <a:t>Ht</a:t>
            </a:r>
            <a:r>
              <a:rPr lang="pl-PL" b="1" dirty="0"/>
              <a:t>, </a:t>
            </a:r>
            <a:r>
              <a:rPr lang="pl-PL" dirty="0"/>
              <a:t>jednostka- %. Odsetek krwinek czerwonych. </a:t>
            </a:r>
          </a:p>
          <a:p>
            <a:r>
              <a:rPr lang="pl-PL" dirty="0"/>
              <a:t>W pierwszych dobach życia- 47-75%</a:t>
            </a:r>
          </a:p>
          <a:p>
            <a:r>
              <a:rPr lang="pl-PL" dirty="0"/>
              <a:t>Po 1 </a:t>
            </a:r>
            <a:r>
              <a:rPr lang="pl-PL" dirty="0" err="1"/>
              <a:t>rż</a:t>
            </a:r>
            <a:r>
              <a:rPr lang="pl-PL" dirty="0"/>
              <a:t> do pokwitania- 30-40%</a:t>
            </a:r>
          </a:p>
          <a:p>
            <a:r>
              <a:rPr lang="pl-PL" dirty="0"/>
              <a:t>Kobiety-35-44%</a:t>
            </a:r>
          </a:p>
          <a:p>
            <a:r>
              <a:rPr lang="pl-PL" dirty="0"/>
              <a:t>Mężczyźni- 35-49%</a:t>
            </a:r>
          </a:p>
          <a:p>
            <a:r>
              <a:rPr lang="pl-PL" dirty="0"/>
              <a:t>Obniżenie </a:t>
            </a:r>
            <a:r>
              <a:rPr lang="pl-PL" dirty="0" err="1"/>
              <a:t>Ht</a:t>
            </a:r>
            <a:r>
              <a:rPr lang="pl-PL" dirty="0"/>
              <a:t>: niedokrwistości, druga połowa ciąży (wzrost objętości osocza), </a:t>
            </a:r>
            <a:r>
              <a:rPr lang="pl-PL" dirty="0" err="1"/>
              <a:t>przewodnienie</a:t>
            </a:r>
            <a:endParaRPr lang="pl-PL" dirty="0"/>
          </a:p>
          <a:p>
            <a:r>
              <a:rPr lang="pl-PL" dirty="0"/>
              <a:t>Podwyższenie </a:t>
            </a:r>
            <a:r>
              <a:rPr lang="pl-PL" dirty="0" err="1"/>
              <a:t>Ht</a:t>
            </a:r>
            <a:r>
              <a:rPr lang="pl-PL" dirty="0"/>
              <a:t>: </a:t>
            </a:r>
            <a:r>
              <a:rPr lang="pl-PL" dirty="0" err="1"/>
              <a:t>nadkrwistość</a:t>
            </a:r>
            <a:r>
              <a:rPr lang="pl-PL" dirty="0"/>
              <a:t> pierwotna, </a:t>
            </a:r>
            <a:r>
              <a:rPr lang="pl-PL" dirty="0" err="1"/>
              <a:t>nadkriwstość</a:t>
            </a:r>
            <a:r>
              <a:rPr lang="pl-PL" dirty="0"/>
              <a:t> wtórna- wady serca, przewlekła choroby płuc, odwodnienie, pobyt na wysokościach, </a:t>
            </a:r>
            <a:r>
              <a:rPr lang="pl-PL" dirty="0" err="1"/>
              <a:t>hiperkortyzolemia</a:t>
            </a:r>
            <a:r>
              <a:rPr lang="pl-PL" dirty="0"/>
              <a:t>, zmniejszenie objętości osocza np. po oparzeniach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14CFD0-43B8-40C3-A71F-E3A6C0F6B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Układ czerwonokrwinkowy</a:t>
            </a:r>
            <a:br>
              <a:rPr lang="pl-PL" sz="3200" dirty="0"/>
            </a:br>
            <a:r>
              <a:rPr lang="pl-PL" sz="3200" dirty="0"/>
              <a:t>Erytrocyty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DBAF6D-7658-46CE-AFB1-2C9295A5F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RBC- red </a:t>
            </a:r>
            <a:r>
              <a:rPr lang="pl-PL" dirty="0" err="1"/>
              <a:t>blood</a:t>
            </a:r>
            <a:r>
              <a:rPr lang="pl-PL" dirty="0"/>
              <a:t> </a:t>
            </a:r>
            <a:r>
              <a:rPr lang="pl-PL" dirty="0" err="1"/>
              <a:t>cell</a:t>
            </a:r>
            <a:r>
              <a:rPr lang="pl-PL" dirty="0"/>
              <a:t>, liczba krwinek czerwonych. Jednostka- 10/6/ul, </a:t>
            </a:r>
          </a:p>
          <a:p>
            <a:r>
              <a:rPr lang="pl-PL" dirty="0"/>
              <a:t>Po porodzie- 3,7-6,5 </a:t>
            </a:r>
            <a:r>
              <a:rPr lang="pl-PL" dirty="0" smtClean="0"/>
              <a:t>x10/6/ul</a:t>
            </a:r>
            <a:endParaRPr lang="pl-PL" dirty="0"/>
          </a:p>
          <a:p>
            <a:r>
              <a:rPr lang="pl-PL" dirty="0"/>
              <a:t>2-6 </a:t>
            </a:r>
            <a:r>
              <a:rPr lang="pl-PL" dirty="0" err="1"/>
              <a:t>mż</a:t>
            </a:r>
            <a:r>
              <a:rPr lang="pl-PL" dirty="0"/>
              <a:t>- </a:t>
            </a:r>
            <a:r>
              <a:rPr lang="pl-PL" dirty="0" smtClean="0"/>
              <a:t>3,1-4,3x10/6/ul</a:t>
            </a:r>
            <a:endParaRPr lang="pl-PL" dirty="0"/>
          </a:p>
          <a:p>
            <a:r>
              <a:rPr lang="pl-PL" dirty="0"/>
              <a:t>Od 1 </a:t>
            </a:r>
            <a:r>
              <a:rPr lang="pl-PL" dirty="0" err="1"/>
              <a:t>rż</a:t>
            </a:r>
            <a:r>
              <a:rPr lang="pl-PL" dirty="0"/>
              <a:t> do okresu pokwitania- </a:t>
            </a:r>
            <a:r>
              <a:rPr lang="pl-PL" dirty="0" smtClean="0"/>
              <a:t>3,9-5,2x10/6/ul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3451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883D91-3665-4FAF-BA32-8FA9F8BFA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Układ czerwonokrwinkowy</a:t>
            </a:r>
            <a:br>
              <a:rPr lang="pl-PL" dirty="0"/>
            </a:br>
            <a:r>
              <a:rPr lang="pl-PL" dirty="0"/>
              <a:t>Hemoglobina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E226DF-8B13-432E-9A75-C9E230D06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err="1" smtClean="0"/>
              <a:t>Hb</a:t>
            </a:r>
            <a:r>
              <a:rPr lang="pl-PL" dirty="0" smtClean="0"/>
              <a:t> – jednostka g/dl</a:t>
            </a:r>
          </a:p>
          <a:p>
            <a:r>
              <a:rPr lang="pl-PL" dirty="0" smtClean="0"/>
              <a:t>Po urodzeniu- 14,9-23,7g/dl</a:t>
            </a:r>
          </a:p>
          <a:p>
            <a:r>
              <a:rPr lang="pl-PL" dirty="0" smtClean="0"/>
              <a:t>W okresie noworodkowym- 13,4-19,8g/dl</a:t>
            </a:r>
          </a:p>
          <a:p>
            <a:r>
              <a:rPr lang="pl-PL" dirty="0" smtClean="0"/>
              <a:t>2-6 </a:t>
            </a:r>
            <a:r>
              <a:rPr lang="pl-PL" dirty="0" err="1" smtClean="0"/>
              <a:t>mż</a:t>
            </a:r>
            <a:r>
              <a:rPr lang="pl-PL" dirty="0" smtClean="0"/>
              <a:t>- 9,4-13g/dl</a:t>
            </a:r>
          </a:p>
          <a:p>
            <a:r>
              <a:rPr lang="pl-PL" dirty="0" smtClean="0"/>
              <a:t>2 rż-12 </a:t>
            </a:r>
            <a:r>
              <a:rPr lang="pl-PL" dirty="0" err="1" smtClean="0"/>
              <a:t>rż</a:t>
            </a:r>
            <a:r>
              <a:rPr lang="pl-PL" dirty="0" smtClean="0"/>
              <a:t>- 11,7-13g/dl</a:t>
            </a:r>
          </a:p>
          <a:p>
            <a:r>
              <a:rPr lang="pl-PL" dirty="0" smtClean="0"/>
              <a:t>Mężczyźni-16g/dl</a:t>
            </a:r>
          </a:p>
          <a:p>
            <a:r>
              <a:rPr lang="pl-PL" dirty="0" smtClean="0"/>
              <a:t>Kobiety- 14g/dl</a:t>
            </a:r>
          </a:p>
          <a:p>
            <a:r>
              <a:rPr lang="pl-PL" dirty="0" smtClean="0"/>
              <a:t>Obniżenie </a:t>
            </a:r>
            <a:r>
              <a:rPr lang="pl-PL" dirty="0" err="1" smtClean="0"/>
              <a:t>Hb</a:t>
            </a:r>
            <a:r>
              <a:rPr lang="pl-PL" dirty="0" smtClean="0"/>
              <a:t>- niedokrwistości, </a:t>
            </a:r>
            <a:r>
              <a:rPr lang="pl-PL" dirty="0" err="1" smtClean="0"/>
              <a:t>przewodnienie</a:t>
            </a:r>
            <a:endParaRPr lang="pl-PL" dirty="0" smtClean="0"/>
          </a:p>
          <a:p>
            <a:r>
              <a:rPr lang="pl-PL" dirty="0" smtClean="0"/>
              <a:t>Wzrost </a:t>
            </a:r>
            <a:r>
              <a:rPr lang="pl-PL" dirty="0" err="1" smtClean="0"/>
              <a:t>Hb</a:t>
            </a:r>
            <a:r>
              <a:rPr lang="pl-PL" dirty="0" smtClean="0"/>
              <a:t>- odwodnienie, </a:t>
            </a:r>
            <a:r>
              <a:rPr lang="pl-PL" dirty="0" err="1" smtClean="0"/>
              <a:t>nadokrwistości</a:t>
            </a:r>
            <a:r>
              <a:rPr lang="pl-PL" dirty="0" smtClean="0"/>
              <a:t> pierwotne i wtórne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6473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Układ czerwonokrwinkowy</a:t>
            </a:r>
            <a:br>
              <a:rPr lang="pl-PL" dirty="0" smtClean="0"/>
            </a:br>
            <a:r>
              <a:rPr lang="pl-PL" dirty="0" err="1" smtClean="0"/>
              <a:t>Retikulocyty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 smtClean="0"/>
              <a:t>Prekursory</a:t>
            </a:r>
            <a:r>
              <a:rPr lang="pl-PL" dirty="0" smtClean="0"/>
              <a:t> dojrzałych </a:t>
            </a:r>
            <a:r>
              <a:rPr lang="pl-PL" dirty="0" err="1" smtClean="0"/>
              <a:t>erytocytów</a:t>
            </a:r>
            <a:endParaRPr lang="pl-PL" dirty="0" smtClean="0"/>
          </a:p>
          <a:p>
            <a:r>
              <a:rPr lang="pl-PL" dirty="0" smtClean="0"/>
              <a:t>Jednostka- promile</a:t>
            </a:r>
          </a:p>
          <a:p>
            <a:r>
              <a:rPr lang="pl-PL" dirty="0" smtClean="0"/>
              <a:t>W pierwszych dobach życia- 40-50</a:t>
            </a:r>
          </a:p>
          <a:p>
            <a:r>
              <a:rPr lang="pl-PL" dirty="0" smtClean="0"/>
              <a:t>Od 4 doby życia- 5-15 promili</a:t>
            </a:r>
          </a:p>
          <a:p>
            <a:r>
              <a:rPr lang="pl-PL" dirty="0" smtClean="0"/>
              <a:t>Obniżenie- anemie </a:t>
            </a:r>
            <a:r>
              <a:rPr lang="pl-PL" dirty="0" err="1" smtClean="0"/>
              <a:t>aplastyczne</a:t>
            </a:r>
            <a:r>
              <a:rPr lang="pl-PL" dirty="0" smtClean="0"/>
              <a:t> pierwotne i wtórne, niedobór Wit.B12</a:t>
            </a:r>
          </a:p>
          <a:p>
            <a:r>
              <a:rPr lang="pl-PL" dirty="0" smtClean="0"/>
              <a:t>Wzrost- hemoliza, anemia pokrwotoczna, po </a:t>
            </a:r>
            <a:r>
              <a:rPr lang="pl-PL" dirty="0" err="1" smtClean="0"/>
              <a:t>splenektomii</a:t>
            </a:r>
            <a:r>
              <a:rPr lang="pl-PL" dirty="0" smtClean="0"/>
              <a:t>, leczenie preparatami krwiotwórczymi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Płytki krwi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PLT- , jednostka- </a:t>
            </a:r>
            <a:r>
              <a:rPr lang="pl-PL" dirty="0" smtClean="0"/>
              <a:t>10/ᶾ/ul</a:t>
            </a:r>
          </a:p>
          <a:p>
            <a:r>
              <a:rPr lang="pl-PL" dirty="0" smtClean="0"/>
              <a:t>150-400x10/ᶾ/ul</a:t>
            </a:r>
            <a:endParaRPr lang="pl-PL" dirty="0"/>
          </a:p>
          <a:p>
            <a:r>
              <a:rPr lang="pl-PL" dirty="0" smtClean="0"/>
              <a:t>Małopłytkowość- białaczki, anemia </a:t>
            </a:r>
            <a:r>
              <a:rPr lang="pl-PL" dirty="0" err="1" smtClean="0"/>
              <a:t>aplastyczna</a:t>
            </a:r>
            <a:r>
              <a:rPr lang="pl-PL" dirty="0" smtClean="0"/>
              <a:t>, małopłytkowość immunologiczna, nacieki szpiku, hipersplenizm, anemia megaloblastyczna, infekcje, po radioterapii</a:t>
            </a:r>
          </a:p>
          <a:p>
            <a:r>
              <a:rPr lang="pl-PL" dirty="0" err="1" smtClean="0"/>
              <a:t>Nadpłytkowość</a:t>
            </a:r>
            <a:r>
              <a:rPr lang="pl-PL" dirty="0" smtClean="0"/>
              <a:t>- ciężkie infekcje, </a:t>
            </a:r>
            <a:r>
              <a:rPr lang="pl-PL" dirty="0" err="1" smtClean="0"/>
              <a:t>policytemia</a:t>
            </a:r>
            <a:r>
              <a:rPr lang="pl-PL" dirty="0" smtClean="0"/>
              <a:t>, po </a:t>
            </a:r>
            <a:r>
              <a:rPr lang="pl-PL" dirty="0" err="1" smtClean="0"/>
              <a:t>splenektomii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Najczęstsze błędy w interpretacji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Złe pobranie- skrzep w probówce- małopłytkowość</a:t>
            </a:r>
          </a:p>
          <a:p>
            <a:r>
              <a:rPr lang="pl-PL" dirty="0" err="1"/>
              <a:t>Rulonizacja</a:t>
            </a:r>
            <a:r>
              <a:rPr lang="pl-PL" dirty="0"/>
              <a:t> płytek- pobrać krew na cytrynian</a:t>
            </a:r>
          </a:p>
          <a:p>
            <a:r>
              <a:rPr lang="pl-PL" dirty="0"/>
              <a:t>Badanie u pacjenta odwodnionego lub </a:t>
            </a:r>
            <a:r>
              <a:rPr lang="pl-PL"/>
              <a:t>przewodnionego</a:t>
            </a:r>
            <a:endParaRPr lang="pl-PL" dirty="0"/>
          </a:p>
          <a:p>
            <a:r>
              <a:rPr lang="pl-PL" dirty="0"/>
              <a:t>Brak informacji o wieku i płci pacjenta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Przed interpretacją wyniku należy ustalić:</a:t>
            </a:r>
          </a:p>
          <a:p>
            <a:r>
              <a:rPr lang="pl-PL" dirty="0"/>
              <a:t>Wiek dziecka</a:t>
            </a:r>
          </a:p>
          <a:p>
            <a:r>
              <a:rPr lang="pl-PL" dirty="0"/>
              <a:t>Płeć u młodzieży i dorosłych</a:t>
            </a:r>
          </a:p>
          <a:p>
            <a:r>
              <a:rPr lang="pl-PL" dirty="0"/>
              <a:t>Zebrać wywiad- okołoporodowy, infekcyjny, szczepienia, choroby przewlekłe, przyjmowane leki, dieta, dolegliwości</a:t>
            </a:r>
          </a:p>
          <a:p>
            <a:r>
              <a:rPr lang="pl-PL" dirty="0"/>
              <a:t>Badanie przedmiotowe- stan ogólny, bladość, zażółcenie, wybroczyny, wylewy podskórne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Układ </a:t>
            </a:r>
            <a:r>
              <a:rPr lang="pl-PL" dirty="0" err="1"/>
              <a:t>białokrwinkowy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WBC- </a:t>
            </a:r>
            <a:r>
              <a:rPr lang="pl-PL" dirty="0" err="1"/>
              <a:t>white</a:t>
            </a:r>
            <a:r>
              <a:rPr lang="pl-PL" dirty="0"/>
              <a:t> </a:t>
            </a:r>
            <a:r>
              <a:rPr lang="pl-PL" dirty="0" err="1"/>
              <a:t>blood</a:t>
            </a:r>
            <a:r>
              <a:rPr lang="pl-PL" dirty="0"/>
              <a:t> </a:t>
            </a:r>
            <a:r>
              <a:rPr lang="pl-PL" dirty="0" err="1"/>
              <a:t>cell</a:t>
            </a:r>
            <a:r>
              <a:rPr lang="pl-PL" dirty="0"/>
              <a:t>, liczba krwinek białych (leukocyty)</a:t>
            </a:r>
          </a:p>
          <a:p>
            <a:r>
              <a:rPr lang="pl-PL" dirty="0"/>
              <a:t>Jednostka- </a:t>
            </a:r>
            <a:r>
              <a:rPr lang="pl-PL" dirty="0" smtClean="0"/>
              <a:t>10/ᶟ/ul</a:t>
            </a:r>
            <a:endParaRPr lang="pl-PL" dirty="0"/>
          </a:p>
          <a:p>
            <a:r>
              <a:rPr lang="pl-PL" dirty="0"/>
              <a:t> WBC zawiera- limfocyty, granulocyty, monocyty, granulocyty kwasochłonne, granulocyty zasadochłonne</a:t>
            </a:r>
          </a:p>
          <a:p>
            <a:r>
              <a:rPr lang="pl-PL" dirty="0"/>
              <a:t>Odchylenia mogą dotyczyć ogólnej liczby krwinek białych- leukopenia, leukocytoza lub odsetka/liczby poszczególnych składników- limfopenia, limfocytoza, </a:t>
            </a:r>
            <a:r>
              <a:rPr lang="pl-PL" dirty="0" err="1"/>
              <a:t>granulocytopenia</a:t>
            </a:r>
            <a:r>
              <a:rPr lang="pl-PL" dirty="0"/>
              <a:t>, </a:t>
            </a:r>
            <a:r>
              <a:rPr lang="pl-PL" dirty="0" err="1"/>
              <a:t>granulocytoza</a:t>
            </a:r>
            <a:r>
              <a:rPr lang="pl-PL" dirty="0"/>
              <a:t>, </a:t>
            </a:r>
            <a:r>
              <a:rPr lang="pl-PL" dirty="0" err="1"/>
              <a:t>monocytoza</a:t>
            </a:r>
            <a:r>
              <a:rPr lang="pl-PL" dirty="0"/>
              <a:t>, eozynofilia,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Zmiany w liczbie i obrazie krwinek białych w zależności od wieku dziecka</a:t>
            </a:r>
          </a:p>
          <a:p>
            <a:r>
              <a:rPr lang="pl-PL" dirty="0"/>
              <a:t>W pierwszej dobie życia WBC- </a:t>
            </a:r>
            <a:r>
              <a:rPr lang="pl-PL" dirty="0" smtClean="0"/>
              <a:t>10-26x10/ᶟ/ul </a:t>
            </a:r>
            <a:r>
              <a:rPr lang="pl-PL" dirty="0"/>
              <a:t>z przewagą granulocytów (60-805) do 4 doby życia (pierwsze skrzyżowanie)</a:t>
            </a:r>
          </a:p>
          <a:p>
            <a:r>
              <a:rPr lang="pl-PL" dirty="0"/>
              <a:t>Po 1 miesiącu życia WBC </a:t>
            </a:r>
            <a:r>
              <a:rPr lang="pl-PL" dirty="0" smtClean="0"/>
              <a:t>5-19x10/ᶟ/ul </a:t>
            </a:r>
            <a:r>
              <a:rPr lang="pl-PL" dirty="0"/>
              <a:t>z przewagą limfocytów</a:t>
            </a:r>
          </a:p>
          <a:p>
            <a:r>
              <a:rPr lang="pl-PL" dirty="0"/>
              <a:t>4-6 rok życia- drugie skrzyżowanie, przewaga granulocytów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99F845-45E7-4AC8-8AB6-6DA04FBC2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Rozmaz krwinek białych po 6 roku życia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8ECFD0-5F77-48FF-85AE-40B38084C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Neutrofile o jadrze podzielonym (granulocyty)- 40-70%</a:t>
            </a:r>
          </a:p>
          <a:p>
            <a:r>
              <a:rPr lang="pl-PL" dirty="0"/>
              <a:t>Neutrofile o jądrze pałeczkowatym- 1-5%</a:t>
            </a:r>
          </a:p>
          <a:p>
            <a:r>
              <a:rPr lang="pl-PL" dirty="0" err="1"/>
              <a:t>Eozynofile</a:t>
            </a:r>
            <a:r>
              <a:rPr lang="pl-PL" dirty="0"/>
              <a:t> (kwasochłonne)- 1-3%</a:t>
            </a:r>
          </a:p>
          <a:p>
            <a:r>
              <a:rPr lang="pl-PL" dirty="0"/>
              <a:t>Bazofile (kwasochłonne)- 0-1%</a:t>
            </a:r>
          </a:p>
          <a:p>
            <a:r>
              <a:rPr lang="pl-PL" dirty="0"/>
              <a:t>Limfocyty- 20-40%</a:t>
            </a:r>
          </a:p>
          <a:p>
            <a:r>
              <a:rPr lang="pl-PL" dirty="0"/>
              <a:t>Monocyty- 3-8%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548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Leukocytoza z </a:t>
            </a:r>
            <a:r>
              <a:rPr lang="pl-PL" dirty="0" err="1"/>
              <a:t>granulocytozą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Zakażenia (bakteryjne, grzybicze, pasożytnicze, </a:t>
            </a:r>
            <a:r>
              <a:rPr lang="pl-PL" dirty="0" err="1"/>
              <a:t>pierwotniakowe</a:t>
            </a:r>
            <a:r>
              <a:rPr lang="pl-PL" dirty="0"/>
              <a:t>, niektóre wirusowe np. półpasiec)</a:t>
            </a:r>
          </a:p>
          <a:p>
            <a:r>
              <a:rPr lang="pl-PL" dirty="0"/>
              <a:t>W chorobach nowotworowych- choroba </a:t>
            </a:r>
            <a:r>
              <a:rPr lang="pl-PL" dirty="0" err="1"/>
              <a:t>Hodgkina,przewlekła</a:t>
            </a:r>
            <a:r>
              <a:rPr lang="pl-PL" dirty="0"/>
              <a:t> białaczka szpikowa</a:t>
            </a:r>
          </a:p>
          <a:p>
            <a:r>
              <a:rPr lang="pl-PL" dirty="0"/>
              <a:t>Bezpośrednio po </a:t>
            </a:r>
            <a:r>
              <a:rPr lang="pl-PL" dirty="0" err="1"/>
              <a:t>splenektomii</a:t>
            </a:r>
            <a:endParaRPr lang="pl-PL" dirty="0"/>
          </a:p>
          <a:p>
            <a:r>
              <a:rPr lang="pl-PL" dirty="0"/>
              <a:t>Po krwotokach</a:t>
            </a:r>
          </a:p>
          <a:p>
            <a:r>
              <a:rPr lang="pl-PL" dirty="0"/>
              <a:t>Po uszkodzeniu tkanek</a:t>
            </a:r>
          </a:p>
          <a:p>
            <a:r>
              <a:rPr lang="pl-PL" dirty="0"/>
              <a:t>Po </a:t>
            </a:r>
            <a:r>
              <a:rPr lang="pl-PL" dirty="0" err="1"/>
              <a:t>kortykoterapii</a:t>
            </a:r>
            <a:endParaRPr lang="pl-PL" dirty="0"/>
          </a:p>
          <a:p>
            <a:r>
              <a:rPr lang="pl-PL" dirty="0"/>
              <a:t>W zaburzeniach metabolicznych (przełom tarczycowy, kwasica cukrzycowa, mocznica)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Leukocytoza z limfocytozą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Zakażenia wirusowe (mononukleoza, cytomegalia, </a:t>
            </a:r>
            <a:r>
              <a:rPr lang="pl-PL" dirty="0" err="1"/>
              <a:t>wzw</a:t>
            </a:r>
            <a:r>
              <a:rPr lang="pl-PL" dirty="0"/>
              <a:t>, odra, świnka, różyczka)</a:t>
            </a:r>
          </a:p>
          <a:p>
            <a:r>
              <a:rPr lang="pl-PL" dirty="0"/>
              <a:t>Nowotwory (białaczki, </a:t>
            </a:r>
            <a:r>
              <a:rPr lang="pl-PL" dirty="0" err="1"/>
              <a:t>chłoniaki</a:t>
            </a:r>
            <a:r>
              <a:rPr lang="pl-PL" dirty="0"/>
              <a:t>)</a:t>
            </a:r>
          </a:p>
          <a:p>
            <a:r>
              <a:rPr lang="pl-PL" dirty="0"/>
              <a:t>Odczyny poprzetoczeniowe i polekowe</a:t>
            </a:r>
          </a:p>
          <a:p>
            <a:r>
              <a:rPr lang="pl-PL" dirty="0"/>
              <a:t>Nadczynność tarczycy</a:t>
            </a:r>
          </a:p>
          <a:p>
            <a:r>
              <a:rPr lang="pl-PL" dirty="0"/>
              <a:t>Niedoczynność przysadki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Leukopenia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Wrodzona lub nabyta aplazja szpiku</a:t>
            </a:r>
          </a:p>
          <a:p>
            <a:r>
              <a:rPr lang="pl-PL" dirty="0"/>
              <a:t>Po radioterapii</a:t>
            </a:r>
          </a:p>
          <a:p>
            <a:r>
              <a:rPr lang="pl-PL" dirty="0"/>
              <a:t>Po toksycznym uszkodzeniu szpiku</a:t>
            </a:r>
          </a:p>
          <a:p>
            <a:r>
              <a:rPr lang="pl-PL" dirty="0"/>
              <a:t>Zakażenia wirusowe (różyczka, odra, ospa, grypa, </a:t>
            </a:r>
            <a:r>
              <a:rPr lang="pl-PL" dirty="0" err="1"/>
              <a:t>wzw</a:t>
            </a:r>
            <a:r>
              <a:rPr lang="pl-PL" dirty="0"/>
              <a:t>, ciężkie zakażenia bakteryjne)</a:t>
            </a:r>
          </a:p>
          <a:p>
            <a:r>
              <a:rPr lang="pl-PL" dirty="0"/>
              <a:t>Hipersplenizm</a:t>
            </a:r>
          </a:p>
          <a:p>
            <a:r>
              <a:rPr lang="pl-PL" dirty="0"/>
              <a:t>Kolagenozy</a:t>
            </a:r>
          </a:p>
          <a:p>
            <a:r>
              <a:rPr lang="pl-PL" dirty="0"/>
              <a:t>Zespoły </a:t>
            </a:r>
            <a:r>
              <a:rPr lang="pl-PL" dirty="0" err="1"/>
              <a:t>mielodysplastyczne</a:t>
            </a:r>
            <a:endParaRPr lang="pl-PL" dirty="0"/>
          </a:p>
          <a:p>
            <a:r>
              <a:rPr lang="pl-PL" dirty="0"/>
              <a:t>Nowotwory</a:t>
            </a:r>
          </a:p>
          <a:p>
            <a:r>
              <a:rPr lang="pl-PL" dirty="0"/>
              <a:t>Wstrząs anafilaktyczny</a:t>
            </a:r>
          </a:p>
          <a:p>
            <a:r>
              <a:rPr lang="pl-PL" dirty="0"/>
              <a:t>Niedożywienie</a:t>
            </a:r>
          </a:p>
          <a:p>
            <a:r>
              <a:rPr lang="pl-PL" dirty="0"/>
              <a:t>Polekowa (</a:t>
            </a:r>
            <a:r>
              <a:rPr lang="pl-PL" dirty="0" err="1"/>
              <a:t>tyreostatyki</a:t>
            </a:r>
            <a:r>
              <a:rPr lang="pl-PL" dirty="0"/>
              <a:t>, </a:t>
            </a:r>
            <a:r>
              <a:rPr lang="pl-PL" dirty="0" err="1"/>
              <a:t>l.przeciwpadaczkowe</a:t>
            </a:r>
            <a:r>
              <a:rPr lang="pl-PL" dirty="0"/>
              <a:t>, przeciwgruźlicze, NLPZ, doustne leki przeciwcukrzycowe, sulfonamidy, pochodne </a:t>
            </a:r>
            <a:r>
              <a:rPr lang="pl-PL" dirty="0" err="1"/>
              <a:t>fenotiazyny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Monocytoza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Infekcje wirusowe, bakteryjne lub </a:t>
            </a:r>
            <a:r>
              <a:rPr lang="pl-PL" dirty="0" err="1" smtClean="0"/>
              <a:t>pierwotniakowe</a:t>
            </a:r>
            <a:r>
              <a:rPr lang="pl-PL" dirty="0" smtClean="0"/>
              <a:t> </a:t>
            </a:r>
            <a:r>
              <a:rPr lang="pl-PL" dirty="0"/>
              <a:t>(mononukleoza, dur, </a:t>
            </a:r>
            <a:r>
              <a:rPr lang="pl-PL" dirty="0" err="1"/>
              <a:t>paradury</a:t>
            </a:r>
            <a:r>
              <a:rPr lang="pl-PL" dirty="0"/>
              <a:t>, gruźlica, </a:t>
            </a:r>
            <a:r>
              <a:rPr lang="pl-PL" dirty="0" err="1"/>
              <a:t>brucelloza</a:t>
            </a:r>
            <a:r>
              <a:rPr lang="pl-PL" dirty="0"/>
              <a:t>, zimnica)</a:t>
            </a:r>
          </a:p>
          <a:p>
            <a:r>
              <a:rPr lang="pl-PL" dirty="0"/>
              <a:t>Nowotwory (białaczka monocytowa, szpiczak mnogi)</a:t>
            </a:r>
          </a:p>
          <a:p>
            <a:r>
              <a:rPr lang="pl-PL" dirty="0"/>
              <a:t>Choroby tkanki łącznej</a:t>
            </a:r>
          </a:p>
          <a:p>
            <a:r>
              <a:rPr lang="pl-PL" dirty="0"/>
              <a:t>Marskość wątroby</a:t>
            </a:r>
          </a:p>
          <a:p>
            <a:r>
              <a:rPr lang="pl-PL" dirty="0"/>
              <a:t>Choroba </a:t>
            </a:r>
            <a:r>
              <a:rPr lang="pl-PL" dirty="0" err="1"/>
              <a:t>Leśniowskiego-Crohna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704</Words>
  <Application>Microsoft Office PowerPoint</Application>
  <PresentationFormat>Pokaz na ekranie (4:3)</PresentationFormat>
  <Paragraphs>118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Motyw pakietu Office</vt:lpstr>
      <vt:lpstr>Interpretacja wyników morfologii krwi u dzieci</vt:lpstr>
      <vt:lpstr>Prezentacja programu PowerPoint</vt:lpstr>
      <vt:lpstr>Układ białokrwinkowy</vt:lpstr>
      <vt:lpstr> </vt:lpstr>
      <vt:lpstr>Rozmaz krwinek białych po 6 roku życia</vt:lpstr>
      <vt:lpstr>Leukocytoza z granulocytozą</vt:lpstr>
      <vt:lpstr>Leukocytoza z limfocytozą</vt:lpstr>
      <vt:lpstr>Leukopenia</vt:lpstr>
      <vt:lpstr>Monocytoza</vt:lpstr>
      <vt:lpstr>Eozynofilia</vt:lpstr>
      <vt:lpstr>Bazofilia</vt:lpstr>
      <vt:lpstr>Prezentacja programu PowerPoint</vt:lpstr>
      <vt:lpstr>Układ czerwonokrwinkowy Hematokryt</vt:lpstr>
      <vt:lpstr> Układ czerwonokrwinkowy Erytrocyty </vt:lpstr>
      <vt:lpstr>Układ czerwonokrwinkowy Hemoglobina</vt:lpstr>
      <vt:lpstr>Układ czerwonokrwinkowy Retikulocyty</vt:lpstr>
      <vt:lpstr>Płytki krwi</vt:lpstr>
      <vt:lpstr>Najczęstsze błędy w interpretacji </vt:lpstr>
    </vt:vector>
  </TitlesOfParts>
  <Company>SPDSK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Interpretacja wyników morfologii krwi u dzieci</dc:title>
  <dc:creator>edyta.niewiadomska</dc:creator>
  <cp:lastModifiedBy>Aneta Kaczmarczyk</cp:lastModifiedBy>
  <cp:revision>40</cp:revision>
  <dcterms:created xsi:type="dcterms:W3CDTF">2017-09-13T08:36:54Z</dcterms:created>
  <dcterms:modified xsi:type="dcterms:W3CDTF">2017-09-20T09:27:50Z</dcterms:modified>
</cp:coreProperties>
</file>