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4" r:id="rId3"/>
    <p:sldId id="259" r:id="rId4"/>
    <p:sldId id="260" r:id="rId5"/>
    <p:sldId id="284" r:id="rId6"/>
    <p:sldId id="261" r:id="rId7"/>
    <p:sldId id="262" r:id="rId8"/>
    <p:sldId id="263" r:id="rId9"/>
    <p:sldId id="265" r:id="rId10"/>
    <p:sldId id="270" r:id="rId11"/>
    <p:sldId id="269" r:id="rId12"/>
    <p:sldId id="271" r:id="rId13"/>
    <p:sldId id="266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F922E-2D55-46D4-810B-A87BB3C09C78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07094-06FD-4F41-B950-63E7428B45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230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982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393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69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90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558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2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78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12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900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16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F30D-AE0B-4438-9D31-A0AFC25CE9B1}" type="datetimeFigureOut">
              <a:rPr lang="pl-PL" smtClean="0"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7777-B58E-47C6-AF5B-34BB931CD7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6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Interpretacja wyników </a:t>
            </a:r>
            <a:r>
              <a:rPr lang="pl-PL" sz="4400" dirty="0" err="1" smtClean="0"/>
              <a:t>koagulogramu</a:t>
            </a:r>
            <a:r>
              <a:rPr lang="pl-PL" sz="4400" dirty="0" smtClean="0"/>
              <a:t> u dzieci i przyczyny najczęstszych odchyleń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Anna Klukowska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5878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Wynik może być wyrażony:</a:t>
            </a:r>
          </a:p>
          <a:p>
            <a:pPr marL="0" indent="0">
              <a:buNone/>
            </a:pPr>
            <a:r>
              <a:rPr lang="pl-PL" dirty="0" smtClean="0"/>
              <a:t>   - w sekundach </a:t>
            </a:r>
          </a:p>
          <a:p>
            <a:pPr marL="0" indent="0">
              <a:buNone/>
            </a:pPr>
            <a:r>
              <a:rPr lang="pl-PL" dirty="0" smtClean="0"/>
              <a:t>   - w procentach, jako wskaźnik </a:t>
            </a:r>
            <a:r>
              <a:rPr lang="pl-PL" dirty="0" err="1" smtClean="0"/>
              <a:t>protrombinowy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   - jako międzynarodowy współczynnik znormalizowany (INR)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INR to stosunek czasów </a:t>
            </a:r>
            <a:r>
              <a:rPr lang="pl-PL" dirty="0" err="1" smtClean="0"/>
              <a:t>protrombinowych</a:t>
            </a:r>
            <a:r>
              <a:rPr lang="pl-PL" dirty="0" smtClean="0"/>
              <a:t> osocza badanego do osocza kontrolnego podniesiony do potęgi ISI (</a:t>
            </a:r>
            <a:r>
              <a:rPr lang="pl-PL" dirty="0" err="1" smtClean="0"/>
              <a:t>international</a:t>
            </a:r>
            <a:r>
              <a:rPr lang="pl-PL" dirty="0" smtClean="0"/>
              <a:t> </a:t>
            </a:r>
            <a:r>
              <a:rPr lang="pl-PL" dirty="0" err="1" smtClean="0"/>
              <a:t>sensitivity</a:t>
            </a:r>
            <a:r>
              <a:rPr lang="pl-PL" dirty="0" smtClean="0"/>
              <a:t> index), wskaźnika aktywności użytej tromboplastyny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055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wydłużenia PT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Izolowane ↑ PT spowodowane niedoborem czynnika VII</a:t>
            </a:r>
          </a:p>
          <a:p>
            <a:r>
              <a:rPr lang="pl-PL" dirty="0" smtClean="0"/>
              <a:t>W postaci międzynarodowego współczynnika znormalizowanego (INR)  - do monitorowania  leczenia przeciwzakrzepowego antagonistami witaminy K; docelowy INR 2,5 ( 2,0 – 3,0)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8075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wydłużenia czasu </a:t>
            </a:r>
            <a:r>
              <a:rPr lang="pl-PL" dirty="0" err="1" smtClean="0"/>
              <a:t>trombinowego</a:t>
            </a:r>
            <a:r>
              <a:rPr lang="pl-PL" dirty="0" smtClean="0"/>
              <a:t> (TT)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Zmniejszone stężenie fibrynogenu</a:t>
            </a:r>
          </a:p>
          <a:p>
            <a:r>
              <a:rPr lang="pl-PL" dirty="0" err="1" smtClean="0"/>
              <a:t>Dysfibrynogenemie</a:t>
            </a:r>
            <a:endParaRPr lang="pl-PL" dirty="0" smtClean="0"/>
          </a:p>
          <a:p>
            <a:r>
              <a:rPr lang="pl-PL" dirty="0" smtClean="0"/>
              <a:t>Obecność heparyny w badanej krwi</a:t>
            </a:r>
          </a:p>
          <a:p>
            <a:r>
              <a:rPr lang="pl-PL" dirty="0" smtClean="0"/>
              <a:t>Zwiększone stężenie produktów degradacji fibrynogenu (FDP)</a:t>
            </a:r>
          </a:p>
          <a:p>
            <a:endParaRPr lang="pl-PL" dirty="0"/>
          </a:p>
          <a:p>
            <a:r>
              <a:rPr lang="pl-PL" dirty="0" smtClean="0"/>
              <a:t>TT nie nadaje się do monitorowania leczenia heparyną ze względu na zbyt dużą wrażliwość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7599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Skazy krwotoczne z prawidłowymi podstawowymi badaniami krzepnięcia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Wrodzona choroba von </a:t>
            </a:r>
            <a:r>
              <a:rPr lang="pl-PL" dirty="0" err="1" smtClean="0"/>
              <a:t>Willebranda</a:t>
            </a:r>
            <a:r>
              <a:rPr lang="pl-PL" dirty="0" smtClean="0"/>
              <a:t> z prawidłowym czynnikiem VIII</a:t>
            </a:r>
          </a:p>
          <a:p>
            <a:r>
              <a:rPr lang="pl-PL" dirty="0" smtClean="0"/>
              <a:t>Nabyta choroba von </a:t>
            </a:r>
            <a:r>
              <a:rPr lang="pl-PL" dirty="0" err="1" smtClean="0"/>
              <a:t>Willebranda</a:t>
            </a:r>
            <a:r>
              <a:rPr lang="pl-PL" dirty="0" smtClean="0"/>
              <a:t> z prawidłowym czynnikiem VIII</a:t>
            </a:r>
          </a:p>
          <a:p>
            <a:r>
              <a:rPr lang="pl-PL" dirty="0" smtClean="0"/>
              <a:t>Wrodzony niedobór czynnika XIII</a:t>
            </a:r>
          </a:p>
          <a:p>
            <a:r>
              <a:rPr lang="pl-PL" dirty="0" smtClean="0"/>
              <a:t>Niedobór </a:t>
            </a:r>
            <a:r>
              <a:rPr lang="el-GR" dirty="0" smtClean="0"/>
              <a:t>α</a:t>
            </a:r>
            <a:r>
              <a:rPr lang="pl-PL" dirty="0" smtClean="0"/>
              <a:t>2-antyplazminy</a:t>
            </a:r>
          </a:p>
          <a:p>
            <a:r>
              <a:rPr lang="pl-PL" dirty="0" smtClean="0"/>
              <a:t>Skazy naczyniowe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0771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wpływające na nieprawidłowe wyniki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Nieprawidłowe pobranie krwi: za duża objętość antykoagulantu w stosunku do osocza (również w </a:t>
            </a:r>
            <a:r>
              <a:rPr lang="pl-PL" dirty="0" err="1" smtClean="0"/>
              <a:t>nadkrwistości</a:t>
            </a:r>
            <a:r>
              <a:rPr lang="pl-PL" dirty="0" smtClean="0"/>
              <a:t>, gdy </a:t>
            </a:r>
            <a:r>
              <a:rPr lang="pl-PL" dirty="0" err="1" smtClean="0"/>
              <a:t>Ht</a:t>
            </a:r>
            <a:r>
              <a:rPr lang="pl-PL" dirty="0" smtClean="0"/>
              <a:t> &gt;55%)</a:t>
            </a:r>
          </a:p>
          <a:p>
            <a:r>
              <a:rPr lang="pl-PL" dirty="0" smtClean="0"/>
              <a:t>Zbyt długi czas od pobrania krwi do wykonania oznaczenia ( do 4 </a:t>
            </a:r>
            <a:r>
              <a:rPr lang="pl-PL" dirty="0" err="1" smtClean="0"/>
              <a:t>godz</a:t>
            </a:r>
            <a:r>
              <a:rPr lang="pl-PL" dirty="0" smtClean="0"/>
              <a:t>; dostarczenie do laboratorium jak najszybciej, najlepiej w ciągu 1 </a:t>
            </a:r>
            <a:r>
              <a:rPr lang="pl-PL" dirty="0" err="1" smtClean="0"/>
              <a:t>godz</a:t>
            </a:r>
            <a:r>
              <a:rPr lang="pl-PL" dirty="0" smtClean="0"/>
              <a:t>)</a:t>
            </a:r>
          </a:p>
          <a:p>
            <a:r>
              <a:rPr lang="pl-PL" dirty="0" smtClean="0"/>
              <a:t>Stres, wysiłek fizyczny, stany zapalne, infekcje, zabiegi operacyjne, urazy, nowotwory, </a:t>
            </a:r>
            <a:r>
              <a:rPr lang="pl-PL" dirty="0" err="1" smtClean="0"/>
              <a:t>glikokortykosteroidy</a:t>
            </a:r>
            <a:r>
              <a:rPr lang="pl-PL" dirty="0" smtClean="0"/>
              <a:t>, ciąża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3110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krzepnięcia krwi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Mogą być oznaczane ze świeżego osocza cytrynianowego lub przechowywanego w stanie zamrożenia (-70</a:t>
            </a:r>
            <a:r>
              <a:rPr lang="pl-PL" baseline="30000" dirty="0" smtClean="0"/>
              <a:t>o</a:t>
            </a:r>
            <a:r>
              <a:rPr lang="pl-PL" dirty="0" smtClean="0"/>
              <a:t>C) po rozmrożeniu</a:t>
            </a:r>
          </a:p>
          <a:p>
            <a:r>
              <a:rPr lang="pl-PL" dirty="0" smtClean="0"/>
              <a:t>Wskazaniem są wydłużone czasy krzepnięcia (badania podstawowe) lub nadmierne lub/i wydłużone krwawienia </a:t>
            </a:r>
            <a:r>
              <a:rPr lang="pl-PL" dirty="0"/>
              <a:t>(</a:t>
            </a:r>
            <a:r>
              <a:rPr lang="pl-PL" dirty="0" smtClean="0"/>
              <a:t>objawy kliniczne)</a:t>
            </a:r>
          </a:p>
          <a:p>
            <a:r>
              <a:rPr lang="pl-PL" dirty="0" smtClean="0"/>
              <a:t>Skrócone czasy krzepnięcia nie mają wartości diagnostycznej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3083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Fibrynogen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Zmniejszone stężenie: </a:t>
            </a:r>
          </a:p>
          <a:p>
            <a:pPr marL="0" indent="0">
              <a:buNone/>
            </a:pPr>
            <a:r>
              <a:rPr lang="pl-PL" dirty="0" smtClean="0"/>
              <a:t>   Wrodzone: a, </a:t>
            </a:r>
            <a:r>
              <a:rPr lang="pl-PL" dirty="0" err="1" smtClean="0"/>
              <a:t>hipofibrynogenemia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Nabyte: uszkodzenie wątroby</a:t>
            </a:r>
          </a:p>
          <a:p>
            <a:pPr marL="0" indent="0">
              <a:buNone/>
            </a:pPr>
            <a:r>
              <a:rPr lang="pl-PL" dirty="0" smtClean="0"/>
              <a:t>                  DIC</a:t>
            </a:r>
          </a:p>
          <a:p>
            <a:r>
              <a:rPr lang="pl-PL" dirty="0" smtClean="0"/>
              <a:t>Zwiększone stężenie:</a:t>
            </a:r>
          </a:p>
          <a:p>
            <a:pPr marL="0" indent="0">
              <a:buNone/>
            </a:pPr>
            <a:r>
              <a:rPr lang="pl-PL" dirty="0" smtClean="0"/>
              <a:t>   Zakażenia, choroby zapalne, urazy, zabiegi operacyjne, nowotwory,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zespół nerczycowy, ciąża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721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Protrombina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Zmniejszone stężenie:</a:t>
            </a:r>
          </a:p>
          <a:p>
            <a:pPr marL="0" indent="0">
              <a:buNone/>
            </a:pPr>
            <a:r>
              <a:rPr lang="pl-PL" dirty="0" smtClean="0"/>
              <a:t>   - wrodzona </a:t>
            </a:r>
            <a:r>
              <a:rPr lang="pl-PL" dirty="0" err="1" smtClean="0"/>
              <a:t>hipoprotrombinemia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- antagoniści witaminy K </a:t>
            </a:r>
          </a:p>
          <a:p>
            <a:pPr marL="0" indent="0">
              <a:buNone/>
            </a:pPr>
            <a:r>
              <a:rPr lang="pl-PL" dirty="0" smtClean="0"/>
              <a:t>   - uszkodzenie wątroby </a:t>
            </a:r>
          </a:p>
          <a:p>
            <a:pPr marL="0" indent="0">
              <a:buNone/>
            </a:pPr>
            <a:r>
              <a:rPr lang="pl-PL" dirty="0" smtClean="0"/>
              <a:t>   - niedobór witaminy 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939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 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Zmniejszone stężenie:</a:t>
            </a:r>
          </a:p>
          <a:p>
            <a:pPr marL="0" indent="0">
              <a:buNone/>
            </a:pPr>
            <a:r>
              <a:rPr lang="pl-PL" dirty="0" smtClean="0"/>
              <a:t>   - Wrodzony niedobór </a:t>
            </a:r>
            <a:r>
              <a:rPr lang="pl-PL" dirty="0" err="1" smtClean="0"/>
              <a:t>cz.V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- Choroby wątroby</a:t>
            </a:r>
          </a:p>
          <a:p>
            <a:pPr marL="0" indent="0">
              <a:buNone/>
            </a:pPr>
            <a:r>
              <a:rPr lang="pl-PL" dirty="0" smtClean="0"/>
              <a:t>   - DIC</a:t>
            </a:r>
          </a:p>
          <a:p>
            <a:pPr marL="0" indent="0">
              <a:buNone/>
            </a:pPr>
            <a:r>
              <a:rPr lang="pl-PL" dirty="0" smtClean="0"/>
              <a:t>   - Inhibitor </a:t>
            </a:r>
            <a:r>
              <a:rPr lang="pl-PL" dirty="0" err="1" smtClean="0"/>
              <a:t>cz.V</a:t>
            </a:r>
            <a:endParaRPr lang="pl-PL" dirty="0" smtClean="0"/>
          </a:p>
          <a:p>
            <a:r>
              <a:rPr lang="pl-PL" dirty="0" smtClean="0"/>
              <a:t>Zwiększone stężenie:</a:t>
            </a:r>
          </a:p>
          <a:p>
            <a:pPr marL="0" indent="0">
              <a:buNone/>
            </a:pPr>
            <a:r>
              <a:rPr lang="pl-PL" dirty="0" smtClean="0"/>
              <a:t>   - </a:t>
            </a:r>
            <a:r>
              <a:rPr lang="pl-PL" dirty="0" err="1" smtClean="0"/>
              <a:t>Cholestaza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- Okres pooperacyjny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6159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 VII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Zmniejszone stężenie: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- Wrodzona </a:t>
            </a:r>
            <a:r>
              <a:rPr lang="pl-PL" dirty="0" err="1" smtClean="0"/>
              <a:t>hipoprokonwertynemia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Antagoniści witaminy K</a:t>
            </a:r>
          </a:p>
          <a:p>
            <a:pPr marL="0" indent="0">
              <a:buNone/>
            </a:pPr>
            <a:r>
              <a:rPr lang="pl-PL" dirty="0" smtClean="0"/>
              <a:t> - Choroby wątroby</a:t>
            </a:r>
          </a:p>
          <a:p>
            <a:pPr marL="0" indent="0">
              <a:buNone/>
            </a:pPr>
            <a:r>
              <a:rPr lang="pl-PL" dirty="0" smtClean="0"/>
              <a:t> - Niedobór witaminy K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69913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Schemat krzepnięcia krwi</a:t>
            </a:r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143250" y="1957388"/>
          <a:ext cx="560705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Acrobat Document" r:id="rId3" imgW="8020016" imgH="5667172" progId="AcroExch.Document.7">
                  <p:embed/>
                </p:oleObj>
              </mc:Choice>
              <mc:Fallback>
                <p:oleObj name="Acrobat Document" r:id="rId3" imgW="8020016" imgH="5667172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957388"/>
                        <a:ext cx="560705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66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 VIII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Zmniejszone stężenie:</a:t>
            </a:r>
          </a:p>
          <a:p>
            <a:pPr marL="0" indent="0">
              <a:buNone/>
            </a:pPr>
            <a:r>
              <a:rPr lang="pl-PL" dirty="0" smtClean="0"/>
              <a:t>   - Hemofilia A</a:t>
            </a:r>
          </a:p>
          <a:p>
            <a:pPr marL="0" indent="0">
              <a:buNone/>
            </a:pPr>
            <a:r>
              <a:rPr lang="pl-PL" dirty="0" smtClean="0"/>
              <a:t>   - Choroba von </a:t>
            </a:r>
            <a:r>
              <a:rPr lang="pl-PL" dirty="0" err="1" smtClean="0"/>
              <a:t>Willebranda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- Nabyta hemofilia lub zespół von </a:t>
            </a:r>
            <a:r>
              <a:rPr lang="pl-PL" dirty="0" err="1" smtClean="0"/>
              <a:t>Willebranda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- DIC</a:t>
            </a:r>
          </a:p>
          <a:p>
            <a:r>
              <a:rPr lang="pl-PL" dirty="0" smtClean="0"/>
              <a:t>Zwiększone stężenie:</a:t>
            </a:r>
          </a:p>
          <a:p>
            <a:pPr marL="0" indent="0">
              <a:buNone/>
            </a:pPr>
            <a:r>
              <a:rPr lang="pl-PL" dirty="0" smtClean="0"/>
              <a:t>   Wysiłek fizyczny, stres, infekcje, stany zapalne, urazy, nowotwory,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zabiegi operacyjne, </a:t>
            </a:r>
            <a:r>
              <a:rPr lang="pl-PL" dirty="0" err="1" smtClean="0"/>
              <a:t>glikokortykosteroidy</a:t>
            </a:r>
            <a:r>
              <a:rPr lang="pl-PL" dirty="0" smtClean="0"/>
              <a:t>, ciąża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74894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 von </a:t>
            </a:r>
            <a:r>
              <a:rPr lang="pl-PL" dirty="0" err="1" smtClean="0"/>
              <a:t>Willebranda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Zmniejszone stężenie:</a:t>
            </a:r>
          </a:p>
          <a:p>
            <a:pPr marL="0" indent="0">
              <a:buNone/>
            </a:pPr>
            <a:r>
              <a:rPr lang="pl-PL" dirty="0" smtClean="0"/>
              <a:t>  - Choroba von </a:t>
            </a:r>
            <a:r>
              <a:rPr lang="pl-PL" dirty="0" err="1" smtClean="0"/>
              <a:t>Willebranda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- Grupa krwi „0”</a:t>
            </a:r>
          </a:p>
          <a:p>
            <a:pPr marL="0" indent="0">
              <a:buNone/>
            </a:pPr>
            <a:r>
              <a:rPr lang="pl-PL" dirty="0" smtClean="0"/>
              <a:t>  - Nabyty zespół von </a:t>
            </a:r>
            <a:r>
              <a:rPr lang="pl-PL" dirty="0" err="1" smtClean="0"/>
              <a:t>Willebranda</a:t>
            </a:r>
            <a:endParaRPr lang="pl-PL" dirty="0" smtClean="0"/>
          </a:p>
          <a:p>
            <a:r>
              <a:rPr lang="pl-PL" dirty="0" smtClean="0"/>
              <a:t>Zwiększone stężenie:</a:t>
            </a:r>
          </a:p>
          <a:p>
            <a:pPr marL="0" indent="0">
              <a:buNone/>
            </a:pPr>
            <a:r>
              <a:rPr lang="pl-PL" dirty="0" smtClean="0"/>
              <a:t>    Wysiłek fizyczny, stres, infekcje, stany zapalne, urazy, nowotwory, </a:t>
            </a:r>
          </a:p>
          <a:p>
            <a:pPr marL="0" indent="0">
              <a:buNone/>
            </a:pPr>
            <a:r>
              <a:rPr lang="pl-PL" dirty="0" smtClean="0"/>
              <a:t>    zabiegi operacyjne, ciąża</a:t>
            </a:r>
          </a:p>
        </p:txBody>
      </p:sp>
    </p:spTree>
    <p:extLst>
      <p:ext uri="{BB962C8B-B14F-4D97-AF65-F5344CB8AC3E}">
        <p14:creationId xmlns:p14="http://schemas.microsoft.com/office/powerpoint/2010/main" val="2716920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 </a:t>
            </a:r>
            <a:r>
              <a:rPr lang="pl-PL" dirty="0"/>
              <a:t>I</a:t>
            </a:r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Zmniejszone stężenie:</a:t>
            </a:r>
          </a:p>
          <a:p>
            <a:pPr marL="0" indent="0">
              <a:buNone/>
            </a:pPr>
            <a:r>
              <a:rPr lang="pl-PL" dirty="0" smtClean="0"/>
              <a:t> - Hemofilia B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Uszkodzenie wątroby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Niedobór witaminy K</a:t>
            </a:r>
          </a:p>
          <a:p>
            <a:pPr marL="0" indent="0">
              <a:buNone/>
            </a:pPr>
            <a:r>
              <a:rPr lang="pl-PL" dirty="0" smtClean="0"/>
              <a:t> - Antagoniści witaminy K</a:t>
            </a:r>
          </a:p>
          <a:p>
            <a:pPr marL="0" indent="0">
              <a:buNone/>
            </a:pPr>
            <a:r>
              <a:rPr lang="pl-PL" dirty="0" smtClean="0"/>
              <a:t> - skrobiawica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807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 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Zmniejszone stężenie:</a:t>
            </a:r>
          </a:p>
          <a:p>
            <a:pPr marL="0" indent="0">
              <a:buNone/>
            </a:pPr>
            <a:r>
              <a:rPr lang="pl-PL" dirty="0" smtClean="0"/>
              <a:t>- Wrodzony niedobór </a:t>
            </a:r>
            <a:r>
              <a:rPr lang="pl-PL" dirty="0" err="1" smtClean="0"/>
              <a:t>cz.X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Inhibitor </a:t>
            </a:r>
            <a:r>
              <a:rPr lang="pl-PL" dirty="0" err="1" smtClean="0"/>
              <a:t>cz.X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Niedobór witaminy K</a:t>
            </a:r>
          </a:p>
          <a:p>
            <a:pPr marL="0" indent="0">
              <a:buNone/>
            </a:pPr>
            <a:r>
              <a:rPr lang="pl-PL" dirty="0" smtClean="0"/>
              <a:t>- Antagoniści witaminy K</a:t>
            </a:r>
          </a:p>
          <a:p>
            <a:pPr marL="0" indent="0">
              <a:buNone/>
            </a:pPr>
            <a:r>
              <a:rPr lang="pl-PL" dirty="0" smtClean="0"/>
              <a:t>- uszkodzenie wątroby</a:t>
            </a:r>
          </a:p>
          <a:p>
            <a:pPr marL="0" indent="0">
              <a:buNone/>
            </a:pPr>
            <a:r>
              <a:rPr lang="pl-PL" dirty="0" smtClean="0"/>
              <a:t>- Asparaginaza</a:t>
            </a:r>
          </a:p>
          <a:p>
            <a:pPr marL="0" indent="0">
              <a:buNone/>
            </a:pPr>
            <a:r>
              <a:rPr lang="pl-PL" dirty="0" smtClean="0"/>
              <a:t>- skrobiawica</a:t>
            </a:r>
          </a:p>
        </p:txBody>
      </p:sp>
    </p:spTree>
    <p:extLst>
      <p:ext uri="{BB962C8B-B14F-4D97-AF65-F5344CB8AC3E}">
        <p14:creationId xmlns:p14="http://schemas.microsoft.com/office/powerpoint/2010/main" val="1480749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 XI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Zmniejszone stężenie:</a:t>
            </a:r>
          </a:p>
          <a:p>
            <a:pPr marL="0" indent="0">
              <a:buNone/>
            </a:pPr>
            <a:r>
              <a:rPr lang="pl-PL" dirty="0" smtClean="0"/>
              <a:t> - Wrodzony niedobór </a:t>
            </a:r>
            <a:r>
              <a:rPr lang="pl-PL" dirty="0" err="1" smtClean="0"/>
              <a:t>cz.XI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- DIC</a:t>
            </a:r>
          </a:p>
          <a:p>
            <a:pPr marL="0" indent="0">
              <a:buNone/>
            </a:pPr>
            <a:r>
              <a:rPr lang="pl-PL" dirty="0" smtClean="0"/>
              <a:t> - Uszkodzenie wątroby</a:t>
            </a:r>
          </a:p>
          <a:p>
            <a:r>
              <a:rPr lang="pl-PL" sz="3600" dirty="0" smtClean="0"/>
              <a:t>Czynnik  XII - zmniejszone stężenie:</a:t>
            </a:r>
          </a:p>
          <a:p>
            <a:pPr marL="0" indent="0">
              <a:buNone/>
            </a:pPr>
            <a:r>
              <a:rPr lang="pl-PL" dirty="0" smtClean="0"/>
              <a:t> - Wrodzona anomalia </a:t>
            </a:r>
            <a:r>
              <a:rPr lang="pl-PL" dirty="0" err="1" smtClean="0"/>
              <a:t>Hagemana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DIC</a:t>
            </a:r>
          </a:p>
          <a:p>
            <a:pPr marL="0" indent="0">
              <a:buNone/>
            </a:pPr>
            <a:r>
              <a:rPr lang="pl-PL" dirty="0" smtClean="0"/>
              <a:t> - Zespół nerczycowy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1815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 XIII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Zmniejszone stężenie:</a:t>
            </a:r>
          </a:p>
          <a:p>
            <a:pPr marL="0" indent="0">
              <a:buNone/>
            </a:pPr>
            <a:r>
              <a:rPr lang="pl-PL" dirty="0" smtClean="0"/>
              <a:t> - Wrodzony niedobór </a:t>
            </a:r>
            <a:r>
              <a:rPr lang="pl-PL" dirty="0" err="1" smtClean="0"/>
              <a:t>cz.XIII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- DIC</a:t>
            </a:r>
          </a:p>
          <a:p>
            <a:pPr marL="0" indent="0">
              <a:buNone/>
            </a:pPr>
            <a:r>
              <a:rPr lang="pl-PL" dirty="0" smtClean="0"/>
              <a:t> - Uszkodzenie wątroby</a:t>
            </a:r>
          </a:p>
          <a:p>
            <a:pPr marL="0" indent="0">
              <a:buNone/>
            </a:pPr>
            <a:r>
              <a:rPr lang="pl-PL" dirty="0" smtClean="0"/>
              <a:t> - Inhibitor </a:t>
            </a:r>
            <a:r>
              <a:rPr lang="pl-PL" dirty="0" err="1" smtClean="0"/>
              <a:t>cz.XIII</a:t>
            </a:r>
            <a:endParaRPr lang="pl-PL" dirty="0" smtClean="0"/>
          </a:p>
          <a:p>
            <a:r>
              <a:rPr lang="pl-PL" dirty="0" smtClean="0"/>
              <a:t>Zwiększone stężenie:</a:t>
            </a:r>
          </a:p>
          <a:p>
            <a:pPr marL="0" indent="0">
              <a:buNone/>
            </a:pPr>
            <a:r>
              <a:rPr lang="pl-PL" dirty="0" smtClean="0"/>
              <a:t> - Ciąża</a:t>
            </a:r>
          </a:p>
          <a:p>
            <a:pPr marL="0" indent="0">
              <a:buNone/>
            </a:pPr>
            <a:r>
              <a:rPr lang="pl-PL" dirty="0" smtClean="0"/>
              <a:t> - cukrzyca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532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Okres noworodkowy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Niedobory czynników krzepnięcia związane z niedoborem </a:t>
            </a:r>
            <a:r>
              <a:rPr lang="pl-PL" dirty="0" err="1" smtClean="0"/>
              <a:t>wit</a:t>
            </a:r>
            <a:r>
              <a:rPr lang="pl-PL" dirty="0" smtClean="0"/>
              <a:t>. K  (II, VII, IX, X) oraz </a:t>
            </a:r>
            <a:r>
              <a:rPr lang="pl-PL" dirty="0" err="1" smtClean="0"/>
              <a:t>cz.XII</a:t>
            </a:r>
            <a:r>
              <a:rPr lang="pl-PL" dirty="0" smtClean="0"/>
              <a:t> nawet do 50%</a:t>
            </a:r>
          </a:p>
          <a:p>
            <a:r>
              <a:rPr lang="pl-PL" dirty="0" smtClean="0"/>
              <a:t>Wydłużone APTT, PT (obowiązują normy dla noworodków)</a:t>
            </a:r>
          </a:p>
          <a:p>
            <a:r>
              <a:rPr lang="pl-PL" dirty="0" smtClean="0"/>
              <a:t>Powrót do wartości charakterystycznych dla późniejszego okresu  &gt; 6 miesiąca życia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3175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209800" y="381001"/>
            <a:ext cx="77724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3600" dirty="0" smtClean="0">
                <a:latin typeface="Arial" panose="020B0604020202020204" pitchFamily="34" charset="0"/>
              </a:rPr>
              <a:t>DIC</a:t>
            </a:r>
            <a:endParaRPr lang="pl-PL" altLang="pl-PL" sz="3600" dirty="0">
              <a:latin typeface="Arial" panose="020B0604020202020204" pitchFamily="34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2514600" y="1447800"/>
            <a:ext cx="792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b="1" dirty="0">
                <a:solidFill>
                  <a:srgbClr val="FFFF00"/>
                </a:solidFill>
              </a:rPr>
              <a:t>      </a:t>
            </a:r>
            <a:r>
              <a:rPr lang="pl-PL" altLang="pl-PL" sz="2400" dirty="0"/>
              <a:t>Badanie</a:t>
            </a:r>
            <a:r>
              <a:rPr lang="pl-PL" altLang="pl-PL" sz="2400" dirty="0">
                <a:solidFill>
                  <a:srgbClr val="FFFF00"/>
                </a:solidFill>
              </a:rPr>
              <a:t>                                              </a:t>
            </a:r>
            <a:r>
              <a:rPr lang="pl-PL" altLang="pl-PL" sz="2400" dirty="0"/>
              <a:t>Wynik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Płytki                           </a:t>
            </a:r>
            <a:r>
              <a:rPr lang="pl-PL" altLang="pl-PL" sz="2400" dirty="0"/>
              <a:t>		50 – 100 tys./</a:t>
            </a:r>
            <a:r>
              <a:rPr lang="pl-PL" altLang="pl-PL" sz="2400" dirty="0">
                <a:sym typeface="Symbol" panose="05050102010706020507" pitchFamily="18" charset="2"/>
              </a:rPr>
              <a:t></a:t>
            </a:r>
            <a:r>
              <a:rPr lang="pl-PL" altLang="pl-PL" sz="2400" dirty="0"/>
              <a:t>l.                          </a:t>
            </a:r>
            <a:endParaRPr lang="pl-PL" altLang="pl-PL" sz="24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sym typeface="Symbol" panose="05050102010706020507" pitchFamily="18" charset="2"/>
              </a:rPr>
              <a:t>Fibrynogen                           		                                                </a:t>
            </a:r>
            <a:r>
              <a:rPr lang="pl-PL" altLang="pl-PL" sz="2400" dirty="0"/>
              <a:t> </a:t>
            </a:r>
            <a:endParaRPr lang="pl-PL" altLang="pl-PL" sz="24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sym typeface="Symbol" panose="05050102010706020507" pitchFamily="18" charset="2"/>
              </a:rPr>
              <a:t>Czas  </a:t>
            </a:r>
            <a:r>
              <a:rPr lang="pl-PL" altLang="pl-PL" sz="2400" dirty="0" err="1">
                <a:sym typeface="Symbol" panose="05050102010706020507" pitchFamily="18" charset="2"/>
              </a:rPr>
              <a:t>protromb</a:t>
            </a:r>
            <a:r>
              <a:rPr lang="pl-PL" altLang="pl-PL" sz="2400" dirty="0">
                <a:sym typeface="Symbol" panose="05050102010706020507" pitchFamily="18" charset="2"/>
              </a:rPr>
              <a:t>.                   		         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sym typeface="Symbol" panose="05050102010706020507" pitchFamily="18" charset="2"/>
              </a:rPr>
              <a:t>APTT                                     		         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sym typeface="Symbol" panose="05050102010706020507" pitchFamily="18" charset="2"/>
              </a:rPr>
              <a:t>Czas  </a:t>
            </a:r>
            <a:r>
              <a:rPr lang="pl-PL" altLang="pl-PL" sz="2400" dirty="0" err="1">
                <a:sym typeface="Symbol" panose="05050102010706020507" pitchFamily="18" charset="2"/>
              </a:rPr>
              <a:t>trombinowy</a:t>
            </a:r>
            <a:r>
              <a:rPr lang="pl-PL" altLang="pl-PL" sz="2400" dirty="0">
                <a:sym typeface="Symbol" panose="05050102010706020507" pitchFamily="18" charset="2"/>
              </a:rPr>
              <a:t>                		         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sym typeface="Symbol" panose="05050102010706020507" pitchFamily="18" charset="2"/>
              </a:rPr>
              <a:t>Morfologia  </a:t>
            </a:r>
            <a:r>
              <a:rPr lang="pl-PL" altLang="pl-PL" sz="2400" dirty="0" err="1">
                <a:sym typeface="Symbol" panose="05050102010706020507" pitchFamily="18" charset="2"/>
              </a:rPr>
              <a:t>erytr</a:t>
            </a:r>
            <a:r>
              <a:rPr lang="pl-PL" altLang="pl-PL" sz="2400" dirty="0">
                <a:sym typeface="Symbol" panose="05050102010706020507" pitchFamily="18" charset="2"/>
              </a:rPr>
              <a:t>.          		</a:t>
            </a:r>
            <a:r>
              <a:rPr lang="pl-PL" altLang="pl-PL" sz="2400" dirty="0" err="1">
                <a:sym typeface="Symbol" panose="05050102010706020507" pitchFamily="18" charset="2"/>
              </a:rPr>
              <a:t>Fragmentocyty</a:t>
            </a:r>
            <a:r>
              <a:rPr lang="pl-PL" altLang="pl-PL" sz="2400" dirty="0">
                <a:sym typeface="Symbol" panose="05050102010706020507" pitchFamily="18" charset="2"/>
              </a:rPr>
              <a:t>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sym typeface="Symbol" panose="05050102010706020507" pitchFamily="18" charset="2"/>
              </a:rPr>
              <a:t>FDP                                       		         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sym typeface="Symbol" panose="05050102010706020507" pitchFamily="18" charset="2"/>
              </a:rPr>
              <a:t>D-dimer                              		         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sym typeface="Symbol" panose="05050102010706020507" pitchFamily="18" charset="2"/>
              </a:rPr>
              <a:t>ATIII                                    		          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b="1" dirty="0">
                <a:sym typeface="Symbol" panose="05050102010706020507" pitchFamily="18" charset="2"/>
              </a:rPr>
              <a:t>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8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altLang="pl-PL" sz="24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2590800" y="1828800"/>
            <a:ext cx="6705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2590800" y="1371600"/>
            <a:ext cx="6705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2590800" y="5486400"/>
            <a:ext cx="6705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17725" y="752475"/>
            <a:ext cx="67198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800" b="1" dirty="0"/>
              <a:t>Do podstawowych badań laboratoryjnych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800" b="1" dirty="0"/>
              <a:t>układu krzepnięcia   krwi należą: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17725" y="2022475"/>
            <a:ext cx="768716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/>
              <a:t>1.    czas krwawienia, czas okluzji w PFA-100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/>
              <a:t>2.    liczba płytek krwi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/>
              <a:t>3.    czas </a:t>
            </a:r>
            <a:r>
              <a:rPr lang="pl-PL" altLang="pl-PL" sz="2400" b="1" dirty="0" err="1"/>
              <a:t>protrombinowy</a:t>
            </a:r>
            <a:r>
              <a:rPr lang="pl-PL" altLang="pl-PL" sz="2400" b="1" dirty="0"/>
              <a:t> (PT, INR)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400" b="1" dirty="0"/>
          </a:p>
          <a:p>
            <a:pPr marL="457200" indent="-457200">
              <a:spcBef>
                <a:spcPct val="0"/>
              </a:spcBef>
              <a:buFontTx/>
              <a:buAutoNum type="arabicPeriod" startAt="4"/>
            </a:pPr>
            <a:r>
              <a:rPr lang="pl-PL" altLang="pl-PL" sz="2400" b="1" dirty="0" smtClean="0"/>
              <a:t>czas częściowej tromboplastyny po aktywacji (APTT, </a:t>
            </a:r>
          </a:p>
          <a:p>
            <a:pPr>
              <a:spcBef>
                <a:spcPct val="0"/>
              </a:spcBef>
              <a:buNone/>
            </a:pPr>
            <a:r>
              <a:rPr lang="pl-PL" altLang="pl-PL" sz="2400" b="1" dirty="0"/>
              <a:t> </a:t>
            </a:r>
            <a:r>
              <a:rPr lang="pl-PL" altLang="pl-PL" sz="2400" b="1" dirty="0" smtClean="0"/>
              <a:t>     </a:t>
            </a:r>
            <a:r>
              <a:rPr lang="pl-PL" altLang="pl-PL" sz="2400" b="1" dirty="0" err="1" smtClean="0"/>
              <a:t>kaolinowo-kefalinowy</a:t>
            </a:r>
            <a:r>
              <a:rPr lang="pl-PL" altLang="pl-PL" sz="2400" b="1" dirty="0" smtClean="0"/>
              <a:t>)</a:t>
            </a:r>
            <a:endParaRPr lang="pl-PL" altLang="pl-PL" sz="2400" b="1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/>
              <a:t>5.    czas </a:t>
            </a:r>
            <a:r>
              <a:rPr lang="pl-PL" altLang="pl-PL" sz="2400" b="1" dirty="0" err="1"/>
              <a:t>trombinowy</a:t>
            </a: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25372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2000" dirty="0" smtClean="0"/>
              <a:t>Chojnowski K, Treliński J. Laboratoryjna ocena hemostazy. W: Wielka Interna. Hematologia. </a:t>
            </a:r>
            <a:r>
              <a:rPr lang="pl-PL" altLang="pl-PL" sz="2000" dirty="0" err="1" smtClean="0"/>
              <a:t>Medical</a:t>
            </a:r>
            <a:r>
              <a:rPr lang="pl-PL" altLang="pl-PL" sz="2000" dirty="0" smtClean="0"/>
              <a:t> Tribune Polska, 2011:182</a:t>
            </a:r>
          </a:p>
        </p:txBody>
      </p:sp>
      <p:pic>
        <p:nvPicPr>
          <p:cNvPr id="9219" name="Picture 5" descr="badania krzepnięc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2989" y="1600201"/>
            <a:ext cx="5026025" cy="4525963"/>
          </a:xfrm>
          <a:noFill/>
        </p:spPr>
      </p:pic>
    </p:spTree>
    <p:extLst>
      <p:ext uri="{BB962C8B-B14F-4D97-AF65-F5344CB8AC3E}">
        <p14:creationId xmlns:p14="http://schemas.microsoft.com/office/powerpoint/2010/main" val="11773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wykonywania badań krzepnięcia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Objawy skazy krwotocznej (łatwe siniaczenie się, krwawienia z nosa, dziąseł, obfite/wydłużone krwawienia miesiączkowe, krwawienia po ekstrakcjach zębów, zabiegach operacyjnych, po porodach, krwawienia po urazach, krwawienia do stawów lub mięśni, krwawienia do OUN)</a:t>
            </a:r>
          </a:p>
          <a:p>
            <a:r>
              <a:rPr lang="pl-PL" dirty="0" smtClean="0"/>
              <a:t>Stwierdzona wrodzona skaza krwotoczna w rodzinie</a:t>
            </a:r>
          </a:p>
          <a:p>
            <a:r>
              <a:rPr lang="pl-PL" dirty="0" smtClean="0"/>
              <a:t>Przed zabiegiem operacyjnym</a:t>
            </a:r>
          </a:p>
          <a:p>
            <a:r>
              <a:rPr lang="pl-PL" dirty="0" smtClean="0"/>
              <a:t>Podejrzenie DIC, w uszkodzeniu wątroby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057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Sposób pobrania krwi na </a:t>
            </a:r>
            <a:r>
              <a:rPr lang="pl-PL" dirty="0" err="1" smtClean="0"/>
              <a:t>koagulogram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Krew na 3,2% cytrynian trójsodowy, w stosunku 9 objętości krwi na 1 objętość antykoagulantu (9:1)</a:t>
            </a:r>
          </a:p>
          <a:p>
            <a:r>
              <a:rPr lang="pl-PL" dirty="0" smtClean="0"/>
              <a:t>Prawidłowe pobranie, przygotowanie i przechowywanie krwi (nadmiar antykoagulantu → przedłużenie czasów krzepnięcia)</a:t>
            </a:r>
          </a:p>
          <a:p>
            <a:r>
              <a:rPr lang="pl-PL" dirty="0" smtClean="0"/>
              <a:t>Dziecko bardzo dobrze napojone, po niskotłuszczowym, małym </a:t>
            </a:r>
            <a:r>
              <a:rPr lang="pl-PL" dirty="0"/>
              <a:t>ś</a:t>
            </a:r>
            <a:r>
              <a:rPr lang="pl-PL" dirty="0" smtClean="0"/>
              <a:t>niadaniu (lub bez jedzenia)</a:t>
            </a:r>
          </a:p>
          <a:p>
            <a:r>
              <a:rPr lang="pl-PL" dirty="0" err="1" smtClean="0"/>
              <a:t>Staza</a:t>
            </a:r>
            <a:r>
              <a:rPr lang="pl-PL" dirty="0" smtClean="0"/>
              <a:t> krótko stosowana, krew powinna wypływać swobodnie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493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Przygotowanie krwi do badań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Osocze ubogopłytkowe cytrynianowe (po odwirowaniu płytek krwi) do testów krzepnięcia krwi </a:t>
            </a:r>
          </a:p>
          <a:p>
            <a:r>
              <a:rPr lang="pl-PL" dirty="0" smtClean="0"/>
              <a:t>Osocze </a:t>
            </a:r>
            <a:r>
              <a:rPr lang="pl-PL" dirty="0" err="1" smtClean="0"/>
              <a:t>bogatopłytkowe</a:t>
            </a:r>
            <a:r>
              <a:rPr lang="pl-PL" dirty="0" smtClean="0"/>
              <a:t> (bez odwirowania płytek krwi) do oznaczenia agregacji płytek krwi metodą </a:t>
            </a:r>
            <a:r>
              <a:rPr lang="pl-PL" dirty="0" err="1" smtClean="0"/>
              <a:t>turbidometryczną</a:t>
            </a:r>
            <a:endParaRPr lang="pl-PL" dirty="0" smtClean="0"/>
          </a:p>
          <a:p>
            <a:r>
              <a:rPr lang="pl-PL" dirty="0" smtClean="0"/>
              <a:t>Pełna krew pobrana na cytrynian do badania czasu okluzji w aparacie PFA-100, </a:t>
            </a:r>
            <a:r>
              <a:rPr lang="pl-PL" dirty="0" err="1" smtClean="0"/>
              <a:t>tromboelastografii</a:t>
            </a:r>
            <a:r>
              <a:rPr lang="pl-PL" dirty="0" smtClean="0"/>
              <a:t>, </a:t>
            </a:r>
            <a:r>
              <a:rPr lang="pl-PL" dirty="0" err="1" smtClean="0"/>
              <a:t>agregometrii</a:t>
            </a:r>
            <a:r>
              <a:rPr lang="pl-PL" dirty="0" smtClean="0"/>
              <a:t> impedancyjnej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6577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Badanie liczby płytek krwi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Krew pobrana na EDTA (kwas </a:t>
            </a:r>
            <a:r>
              <a:rPr lang="pl-PL" dirty="0" err="1" smtClean="0"/>
              <a:t>etylenodiaminotetraoctowy</a:t>
            </a:r>
            <a:r>
              <a:rPr lang="pl-PL" dirty="0" smtClean="0"/>
              <a:t>, kwas </a:t>
            </a:r>
            <a:r>
              <a:rPr lang="pl-PL" dirty="0" err="1" smtClean="0"/>
              <a:t>wersenowy</a:t>
            </a:r>
            <a:r>
              <a:rPr lang="pl-PL" dirty="0" smtClean="0"/>
              <a:t>) – badanie przy pomocy analizatorów hematologicznych</a:t>
            </a:r>
          </a:p>
          <a:p>
            <a:r>
              <a:rPr lang="pl-PL" dirty="0" smtClean="0"/>
              <a:t>Ocena liczby i wielkości płytek krwi w rozmazie krwi obwodowej przez doświadczonego diagnostę w razie małopłytkowości lub </a:t>
            </a:r>
            <a:r>
              <a:rPr lang="pl-PL" dirty="0" err="1" smtClean="0"/>
              <a:t>nadpłytkowości</a:t>
            </a:r>
            <a:endParaRPr lang="pl-PL" dirty="0" smtClean="0"/>
          </a:p>
          <a:p>
            <a:r>
              <a:rPr lang="pl-PL" dirty="0" smtClean="0"/>
              <a:t>Małopłytkowość rzekoma – aglutynacja płytek krwi pod wpływem przeciwciał skierowanych  przeciw </a:t>
            </a:r>
            <a:r>
              <a:rPr lang="pl-PL" dirty="0" err="1" smtClean="0"/>
              <a:t>GPIIb</a:t>
            </a:r>
            <a:r>
              <a:rPr lang="pl-PL" dirty="0" smtClean="0"/>
              <a:t>/</a:t>
            </a:r>
            <a:r>
              <a:rPr lang="pl-PL" dirty="0" err="1" smtClean="0"/>
              <a:t>IIIa</a:t>
            </a:r>
            <a:r>
              <a:rPr lang="pl-PL" dirty="0" smtClean="0"/>
              <a:t> aktywowanych w temperaturze pokojowej i niskim stężeniu wapnia (w obecności EDTA) – widoczna w rozmazie, nieobecna przy pobraniu krwi na cytrynian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7229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wydłużenia APTT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Izolowane ↑ APTT: wrodzone niedobory czynników krzepnięcia VIII, IX, XI, XII, </a:t>
            </a:r>
            <a:r>
              <a:rPr lang="pl-PL" dirty="0" err="1" smtClean="0"/>
              <a:t>prekalikreiny</a:t>
            </a:r>
            <a:r>
              <a:rPr lang="pl-PL" dirty="0" smtClean="0"/>
              <a:t>, wielkocząsteczkowego </a:t>
            </a:r>
            <a:r>
              <a:rPr lang="pl-PL" dirty="0" err="1" smtClean="0"/>
              <a:t>kininogenu</a:t>
            </a:r>
            <a:r>
              <a:rPr lang="pl-PL" dirty="0" smtClean="0"/>
              <a:t>, nabyta hemofilia (niedobór </a:t>
            </a:r>
            <a:r>
              <a:rPr lang="pl-PL" dirty="0" err="1" smtClean="0"/>
              <a:t>cz.VIII</a:t>
            </a:r>
            <a:r>
              <a:rPr lang="pl-PL" dirty="0" smtClean="0"/>
              <a:t>), antykoagulant toczniowy</a:t>
            </a:r>
          </a:p>
          <a:p>
            <a:r>
              <a:rPr lang="pl-PL" dirty="0" smtClean="0"/>
              <a:t>Wydłużenie APTT i PT: wrodzone niedobory czynników krzepnięcia I (fibrynogen), II, V, X, nabyty inhibitor </a:t>
            </a:r>
            <a:r>
              <a:rPr lang="pl-PL" dirty="0" err="1" smtClean="0"/>
              <a:t>cz.V</a:t>
            </a:r>
            <a:r>
              <a:rPr lang="pl-PL" dirty="0" smtClean="0"/>
              <a:t>, nabyty niedobór </a:t>
            </a:r>
            <a:r>
              <a:rPr lang="pl-PL" dirty="0" err="1" smtClean="0"/>
              <a:t>cz.X</a:t>
            </a:r>
            <a:r>
              <a:rPr lang="pl-PL" dirty="0" smtClean="0"/>
              <a:t>, DIC, leczenie antagonistami witaminy K, niektóre przypadki </a:t>
            </a:r>
            <a:r>
              <a:rPr lang="pl-PL" dirty="0" err="1" smtClean="0"/>
              <a:t>dysfibrynogenemii</a:t>
            </a:r>
            <a:r>
              <a:rPr lang="pl-PL" dirty="0" smtClean="0"/>
              <a:t>, choroby wątroby</a:t>
            </a:r>
          </a:p>
          <a:p>
            <a:r>
              <a:rPr lang="pl-PL" dirty="0" smtClean="0"/>
              <a:t>Wydłużenie APTT, PT i czasu </a:t>
            </a:r>
            <a:r>
              <a:rPr lang="pl-PL" dirty="0" err="1" smtClean="0"/>
              <a:t>trombinowego</a:t>
            </a:r>
            <a:r>
              <a:rPr lang="pl-PL" dirty="0" smtClean="0"/>
              <a:t> (TT): </a:t>
            </a:r>
            <a:r>
              <a:rPr lang="pl-PL" dirty="0" err="1" smtClean="0"/>
              <a:t>afibrynogenemia</a:t>
            </a:r>
            <a:r>
              <a:rPr lang="pl-PL" dirty="0" smtClean="0"/>
              <a:t>, </a:t>
            </a:r>
            <a:r>
              <a:rPr lang="pl-PL" dirty="0" err="1" smtClean="0"/>
              <a:t>hipofibrynogenemia</a:t>
            </a:r>
            <a:r>
              <a:rPr lang="pl-PL" dirty="0" smtClean="0"/>
              <a:t>, </a:t>
            </a:r>
            <a:r>
              <a:rPr lang="pl-PL" dirty="0" err="1" smtClean="0"/>
              <a:t>dysfibrynogenemia</a:t>
            </a:r>
            <a:r>
              <a:rPr lang="pl-PL" dirty="0" smtClean="0"/>
              <a:t>, leczenie heparyną, DIC, choroby wątroby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7941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1080</Words>
  <Application>Microsoft Office PowerPoint</Application>
  <PresentationFormat>Panoramiczny</PresentationFormat>
  <Paragraphs>169</Paragraphs>
  <Slides>27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Times New Roman</vt:lpstr>
      <vt:lpstr>Motyw pakietu Office</vt:lpstr>
      <vt:lpstr>Acrobat Document</vt:lpstr>
      <vt:lpstr>Interpretacja wyników koagulogramu u dzieci i przyczyny najczęstszych odchyleń</vt:lpstr>
      <vt:lpstr>Schemat krzepnięcia krwi</vt:lpstr>
      <vt:lpstr>Prezentacja programu PowerPoint</vt:lpstr>
      <vt:lpstr>Chojnowski K, Treliński J. Laboratoryjna ocena hemostazy. W: Wielka Interna. Hematologia. Medical Tribune Polska, 2011:182</vt:lpstr>
      <vt:lpstr>Przyczyny wykonywania badań krzepnięcia</vt:lpstr>
      <vt:lpstr>Sposób pobrania krwi na koagulogram</vt:lpstr>
      <vt:lpstr>Przygotowanie krwi do badań</vt:lpstr>
      <vt:lpstr>Badanie liczby płytek krwi</vt:lpstr>
      <vt:lpstr>Przyczyny wydłużenia APTT</vt:lpstr>
      <vt:lpstr>PT</vt:lpstr>
      <vt:lpstr>Przyczyny wydłużenia PT</vt:lpstr>
      <vt:lpstr>Przyczyny wydłużenia czasu trombinowego (TT)</vt:lpstr>
      <vt:lpstr>Skazy krwotoczne z prawidłowymi podstawowymi badaniami krzepnięcia</vt:lpstr>
      <vt:lpstr>Czynniki wpływające na nieprawidłowe wyniki</vt:lpstr>
      <vt:lpstr>Czynniki krzepnięcia krwi</vt:lpstr>
      <vt:lpstr>Fibrynogen</vt:lpstr>
      <vt:lpstr>Protrombina </vt:lpstr>
      <vt:lpstr>Czynnik V</vt:lpstr>
      <vt:lpstr>Czynnik VII</vt:lpstr>
      <vt:lpstr>Czynnik VIII</vt:lpstr>
      <vt:lpstr>Czynnik von Willebranda</vt:lpstr>
      <vt:lpstr>Czynnik IX</vt:lpstr>
      <vt:lpstr>Czynnik X</vt:lpstr>
      <vt:lpstr>Czynnik XI</vt:lpstr>
      <vt:lpstr>Czynnik XIII</vt:lpstr>
      <vt:lpstr>Okres noworodkowy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Klukowska</dc:creator>
  <cp:lastModifiedBy>Aneta Kaczmarczyk</cp:lastModifiedBy>
  <cp:revision>31</cp:revision>
  <dcterms:created xsi:type="dcterms:W3CDTF">2017-09-05T15:05:15Z</dcterms:created>
  <dcterms:modified xsi:type="dcterms:W3CDTF">2017-09-18T05:46:59Z</dcterms:modified>
</cp:coreProperties>
</file>