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5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przesunąć slajd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2000" b="0" strike="noStrike" spc="-1">
                <a:latin typeface="Arial"/>
              </a:rPr>
              <a:t>Kliknij, aby edytować format notatek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&lt;główka&gt;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l-PL" sz="1400" b="0" strike="noStrike" spc="-1">
                <a:latin typeface="Times New Roman"/>
              </a:rPr>
              <a:t>&lt;data/godzina&gt;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l-PL" sz="1400" b="0" strike="noStrike" spc="-1">
                <a:latin typeface="Times New Roman"/>
              </a:rPr>
              <a:t>&lt;stopka&gt;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BE6B9C5-3D49-44F9-B149-B806D1F3F84A}" type="slidenum">
              <a:rPr lang="pl-PL" sz="1400" b="0" strike="noStrike" spc="-1">
                <a:latin typeface="Times New Roman"/>
              </a:rPr>
              <a:t>‹#›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tangle 8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tabLst>
                <a:tab pos="723960" algn="l"/>
                <a:tab pos="1447920" algn="l"/>
                <a:tab pos="2171880" algn="l"/>
              </a:tabLst>
            </a:pPr>
            <a:fld id="{7DFB860C-FC48-46DD-8C83-4A8EB5A1B028}" type="slidenum">
              <a:rPr lang="pl-PL" sz="1200" b="0" strike="noStrike" spc="-1">
                <a:solidFill>
                  <a:srgbClr val="000000"/>
                </a:solidFill>
                <a:latin typeface="Arial Narrow"/>
                <a:ea typeface="Microsoft YaHei"/>
              </a:rPr>
              <a:t>41</a:t>
            </a:fld>
            <a:endParaRPr lang="pl-PL" sz="1200" b="0" strike="noStrike" spc="-1">
              <a:latin typeface="Arial"/>
            </a:endParaRPr>
          </a:p>
        </p:txBody>
      </p:sp>
      <p:sp>
        <p:nvSpPr>
          <p:cNvPr id="4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914760" y="4343760"/>
            <a:ext cx="5025600" cy="411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Rectangle 8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tabLst>
                <a:tab pos="723960" algn="l"/>
                <a:tab pos="1447920" algn="l"/>
                <a:tab pos="2171880" algn="l"/>
              </a:tabLst>
            </a:pPr>
            <a:fld id="{0C31F749-23AB-4597-A426-18B9ECDD23A9}" type="slidenum">
              <a:rPr lang="pl-PL" sz="1200" b="0" strike="noStrike" spc="-1">
                <a:solidFill>
                  <a:srgbClr val="000000"/>
                </a:solidFill>
                <a:latin typeface="Arial Narrow"/>
                <a:ea typeface="Microsoft YaHei"/>
              </a:rPr>
              <a:t>42</a:t>
            </a:fld>
            <a:endParaRPr lang="pl-PL" sz="1200" b="0" strike="noStrike" spc="-1">
              <a:latin typeface="Arial"/>
            </a:endParaRPr>
          </a:p>
        </p:txBody>
      </p:sp>
      <p:sp>
        <p:nvSpPr>
          <p:cNvPr id="4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914760" y="4343760"/>
            <a:ext cx="5025600" cy="411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Rectangle 8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tabLst>
                <a:tab pos="723960" algn="l"/>
                <a:tab pos="1447920" algn="l"/>
                <a:tab pos="2171880" algn="l"/>
              </a:tabLst>
            </a:pPr>
            <a:fld id="{BC2A67CD-C741-41C4-A286-52CCB39B28C6}" type="slidenum">
              <a:rPr lang="pl-PL" sz="1200" b="0" strike="noStrike" spc="-1">
                <a:solidFill>
                  <a:srgbClr val="000000"/>
                </a:solidFill>
                <a:latin typeface="Arial Narrow"/>
                <a:ea typeface="Microsoft YaHei"/>
              </a:rPr>
              <a:t>43</a:t>
            </a:fld>
            <a:endParaRPr lang="pl-PL" sz="1200" b="0" strike="noStrike" spc="-1">
              <a:latin typeface="Arial"/>
            </a:endParaRPr>
          </a:p>
        </p:txBody>
      </p:sp>
      <p:sp>
        <p:nvSpPr>
          <p:cNvPr id="4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914760" y="4343760"/>
            <a:ext cx="5025600" cy="411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Rectangle 8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tabLst>
                <a:tab pos="723960" algn="l"/>
                <a:tab pos="1447920" algn="l"/>
                <a:tab pos="2171880" algn="l"/>
              </a:tabLst>
            </a:pPr>
            <a:fld id="{4B397F3A-8BFB-492C-8944-90AC41DD168A}" type="slidenum">
              <a:rPr lang="pl-PL" sz="1200" b="0" strike="noStrike" spc="-1">
                <a:solidFill>
                  <a:srgbClr val="000000"/>
                </a:solidFill>
                <a:latin typeface="Arial Narrow"/>
                <a:ea typeface="Microsoft YaHei"/>
              </a:rPr>
              <a:t>44</a:t>
            </a:fld>
            <a:endParaRPr lang="pl-PL" sz="1200" b="0" strike="noStrike" spc="-1">
              <a:latin typeface="Arial"/>
            </a:endParaRPr>
          </a:p>
        </p:txBody>
      </p:sp>
      <p:sp>
        <p:nvSpPr>
          <p:cNvPr id="4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914760" y="4343760"/>
            <a:ext cx="5025600" cy="411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Rectangle 8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tabLst>
                <a:tab pos="723960" algn="l"/>
                <a:tab pos="1447920" algn="l"/>
                <a:tab pos="2171880" algn="l"/>
              </a:tabLst>
            </a:pPr>
            <a:fld id="{992CF08C-3FA1-466D-AE5C-A1931B16C6D8}" type="slidenum">
              <a:rPr lang="pl-PL" sz="1200" b="0" strike="noStrike" spc="-1">
                <a:solidFill>
                  <a:srgbClr val="000000"/>
                </a:solidFill>
                <a:latin typeface="Arial Narrow"/>
                <a:ea typeface="Microsoft YaHei"/>
              </a:rPr>
              <a:t>45</a:t>
            </a:fld>
            <a:endParaRPr lang="pl-PL" sz="1200" b="0" strike="noStrike" spc="-1">
              <a:latin typeface="Arial"/>
            </a:endParaRPr>
          </a:p>
        </p:txBody>
      </p:sp>
      <p:sp>
        <p:nvSpPr>
          <p:cNvPr id="4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914760" y="4343760"/>
            <a:ext cx="5025600" cy="411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Rectangle 8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tabLst>
                <a:tab pos="723960" algn="l"/>
                <a:tab pos="1447920" algn="l"/>
                <a:tab pos="2171880" algn="l"/>
              </a:tabLst>
            </a:pPr>
            <a:fld id="{6786EB43-462A-4AE6-940F-5E5CB9B82A4D}" type="slidenum">
              <a:rPr lang="pl-PL" sz="1200" b="0" strike="noStrike" spc="-1">
                <a:solidFill>
                  <a:srgbClr val="000000"/>
                </a:solidFill>
                <a:latin typeface="Arial Narrow"/>
                <a:ea typeface="Microsoft YaHei"/>
              </a:rPr>
              <a:t>46</a:t>
            </a:fld>
            <a:endParaRPr lang="pl-PL" sz="1200" b="0" strike="noStrike" spc="-1">
              <a:latin typeface="Arial"/>
            </a:endParaRPr>
          </a:p>
        </p:txBody>
      </p:sp>
      <p:sp>
        <p:nvSpPr>
          <p:cNvPr id="4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914760" y="4343760"/>
            <a:ext cx="5025600" cy="411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Rectangle 8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tabLst>
                <a:tab pos="723960" algn="l"/>
                <a:tab pos="1447920" algn="l"/>
                <a:tab pos="2171880" algn="l"/>
              </a:tabLst>
            </a:pPr>
            <a:fld id="{C3EBBF98-9003-4173-A588-A6FA5F3BA08A}" type="slidenum">
              <a:rPr lang="pl-PL" sz="1200" b="0" strike="noStrike" spc="-1">
                <a:solidFill>
                  <a:srgbClr val="000000"/>
                </a:solidFill>
                <a:latin typeface="Arial Narrow"/>
                <a:ea typeface="Microsoft YaHei"/>
              </a:rPr>
              <a:t>47</a:t>
            </a:fld>
            <a:endParaRPr lang="pl-PL" sz="1200" b="0" strike="noStrike" spc="-1">
              <a:latin typeface="Arial"/>
            </a:endParaRPr>
          </a:p>
        </p:txBody>
      </p:sp>
      <p:sp>
        <p:nvSpPr>
          <p:cNvPr id="4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914760" y="4343760"/>
            <a:ext cx="5025600" cy="411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tangle 8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tabLst>
                <a:tab pos="723960" algn="l"/>
                <a:tab pos="1447920" algn="l"/>
                <a:tab pos="2171880" algn="l"/>
              </a:tabLst>
            </a:pPr>
            <a:fld id="{5F9BEF54-5D19-4AEE-973A-BEF8ADAC774E}" type="slidenum">
              <a:rPr lang="pl-PL" sz="1200" b="0" strike="noStrike" spc="-1">
                <a:solidFill>
                  <a:srgbClr val="000000"/>
                </a:solidFill>
                <a:latin typeface="Arial Narrow"/>
                <a:ea typeface="Microsoft YaHei"/>
              </a:rPr>
              <a:t>48</a:t>
            </a:fld>
            <a:endParaRPr lang="pl-PL" sz="1200" b="0" strike="noStrike" spc="-1">
              <a:latin typeface="Arial"/>
            </a:endParaRPr>
          </a:p>
        </p:txBody>
      </p:sp>
      <p:sp>
        <p:nvSpPr>
          <p:cNvPr id="4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914760" y="4343760"/>
            <a:ext cx="5025600" cy="411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Rectangle 8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tabLst>
                <a:tab pos="723960" algn="l"/>
                <a:tab pos="1447920" algn="l"/>
                <a:tab pos="2171880" algn="l"/>
              </a:tabLst>
            </a:pPr>
            <a:fld id="{59B02AA6-9DD1-4177-AA56-74721E2634F8}" type="slidenum">
              <a:rPr lang="pl-PL" sz="1200" b="0" strike="noStrike" spc="-1">
                <a:solidFill>
                  <a:srgbClr val="000000"/>
                </a:solidFill>
                <a:latin typeface="Arial Narrow"/>
                <a:ea typeface="Microsoft YaHei"/>
              </a:rPr>
              <a:t>49</a:t>
            </a:fld>
            <a:endParaRPr lang="pl-PL" sz="1200" b="0" strike="noStrike" spc="-1">
              <a:latin typeface="Arial"/>
            </a:endParaRPr>
          </a:p>
        </p:txBody>
      </p:sp>
      <p:sp>
        <p:nvSpPr>
          <p:cNvPr id="4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914760" y="4343760"/>
            <a:ext cx="5025600" cy="411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83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4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Łukasz Hutnik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85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86" name="pole tekstowe 1"/>
          <p:cNvSpPr/>
          <p:nvPr/>
        </p:nvSpPr>
        <p:spPr>
          <a:xfrm>
            <a:off x="1259640" y="188640"/>
            <a:ext cx="4319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Guzy lite</a:t>
            </a:r>
            <a:endParaRPr lang="pl-PL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upa 10"/>
          <p:cNvGrpSpPr/>
          <p:nvPr/>
        </p:nvGrpSpPr>
        <p:grpSpPr>
          <a:xfrm>
            <a:off x="0" y="980640"/>
            <a:ext cx="9144000" cy="5400720"/>
            <a:chOff x="0" y="980640"/>
            <a:chExt cx="9144000" cy="5400720"/>
          </a:xfrm>
        </p:grpSpPr>
        <p:sp>
          <p:nvSpPr>
            <p:cNvPr id="148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9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50" name="Prostokąt 1"/>
          <p:cNvSpPr/>
          <p:nvPr/>
        </p:nvSpPr>
        <p:spPr>
          <a:xfrm>
            <a:off x="794520" y="1412640"/>
            <a:ext cx="2089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rdzeń kręgowy 5-8%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151" name="Prostokąt 2"/>
          <p:cNvSpPr/>
          <p:nvPr/>
        </p:nvSpPr>
        <p:spPr>
          <a:xfrm>
            <a:off x="576000" y="2493000"/>
            <a:ext cx="4570920" cy="207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</a:pPr>
            <a:r>
              <a:rPr lang="pl-PL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-       ogniskowe </a:t>
            </a:r>
            <a:endParaRPr lang="pl-PL" sz="1800" b="0" strike="noStrike" spc="-1">
              <a:latin typeface="Arial"/>
            </a:endParaRPr>
          </a:p>
          <a:p>
            <a:pPr marL="460440" indent="-45612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FF0000"/>
              </a:buClr>
              <a:buSzPct val="90000"/>
              <a:buFont typeface="StarSymbol"/>
              <a:buChar char="-"/>
            </a:pPr>
            <a:r>
              <a:rPr lang="pl-PL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bolesne skurcze mięśni przykręgosłupowych </a:t>
            </a:r>
            <a:endParaRPr lang="pl-PL" sz="1800" b="0" strike="noStrike" spc="-1">
              <a:latin typeface="Arial"/>
            </a:endParaRPr>
          </a:p>
          <a:p>
            <a:pPr marL="460440" indent="-45612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FF0000"/>
              </a:buClr>
              <a:buSzPct val="90000"/>
              <a:buFont typeface="StarSymbol"/>
              <a:buChar char="-"/>
            </a:pPr>
            <a:r>
              <a:rPr lang="pl-PL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 szybko postępująca skolioza  </a:t>
            </a:r>
            <a:endParaRPr lang="pl-PL" sz="1800" b="0" strike="noStrike" spc="-1">
              <a:latin typeface="Arial"/>
            </a:endParaRPr>
          </a:p>
          <a:p>
            <a:pPr marL="460440" indent="-45612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FF0000"/>
              </a:buClr>
              <a:buSzPct val="90000"/>
              <a:buFont typeface="StarSymbol"/>
              <a:buChar char="-"/>
            </a:pPr>
            <a:r>
              <a:rPr lang="pl-PL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podrażnienie i porażenie nerwów rdzeniowych</a:t>
            </a:r>
            <a:endParaRPr lang="pl-PL" sz="1800" b="0" strike="noStrike" spc="-1">
              <a:latin typeface="Arial"/>
            </a:endParaRPr>
          </a:p>
          <a:p>
            <a:pPr marL="460440" indent="-456120"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Clr>
                <a:srgbClr val="FF0000"/>
              </a:buClr>
              <a:buSzPct val="90000"/>
              <a:buFont typeface="StarSymbol"/>
              <a:buChar char="-"/>
            </a:pPr>
            <a:r>
              <a:rPr lang="pl-PL" sz="1600" b="0" strike="noStrike" spc="-1">
                <a:solidFill>
                  <a:srgbClr val="FF0000"/>
                </a:solidFill>
                <a:latin typeface="Calibri"/>
                <a:ea typeface="Microsoft YaHei"/>
              </a:rPr>
              <a:t>nietrzymanie moczu/stolca</a:t>
            </a:r>
            <a:endParaRPr lang="pl-PL" sz="1600" b="0" strike="noStrike" spc="-1">
              <a:latin typeface="Arial"/>
            </a:endParaRPr>
          </a:p>
        </p:txBody>
      </p:sp>
      <p:pic>
        <p:nvPicPr>
          <p:cNvPr id="152" name="Picture 2" descr="C:\Users\Dell\Desktop\Kurs MF\Onkologia\medulloblastoma spine.jpg"/>
          <p:cNvPicPr/>
          <p:nvPr/>
        </p:nvPicPr>
        <p:blipFill>
          <a:blip r:embed="rId2"/>
          <a:stretch/>
        </p:blipFill>
        <p:spPr>
          <a:xfrm>
            <a:off x="6372360" y="692640"/>
            <a:ext cx="2591280" cy="345060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3" descr="C:\Users\Dell\Desktop\Kurs MF\Onkologia\asdfa_0.png"/>
          <p:cNvPicPr/>
          <p:nvPr/>
        </p:nvPicPr>
        <p:blipFill>
          <a:blip r:embed="rId3"/>
          <a:stretch/>
        </p:blipFill>
        <p:spPr>
          <a:xfrm>
            <a:off x="3597480" y="4365000"/>
            <a:ext cx="3808800" cy="1884960"/>
          </a:xfrm>
          <a:prstGeom prst="rect">
            <a:avLst/>
          </a:prstGeom>
          <a:ln w="0">
            <a:noFill/>
          </a:ln>
        </p:spPr>
      </p:pic>
      <p:sp>
        <p:nvSpPr>
          <p:cNvPr id="154" name="pole tekstowe 12"/>
          <p:cNvSpPr/>
          <p:nvPr/>
        </p:nvSpPr>
        <p:spPr>
          <a:xfrm>
            <a:off x="1259640" y="188640"/>
            <a:ext cx="6911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Guzy OUN - objawy</a:t>
            </a:r>
            <a:endParaRPr lang="pl-PL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156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158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59" name="pole tekstowe 8"/>
          <p:cNvSpPr/>
          <p:nvPr/>
        </p:nvSpPr>
        <p:spPr>
          <a:xfrm>
            <a:off x="1259640" y="188640"/>
            <a:ext cx="7486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Rozrosty chłonne u dzieci</a:t>
            </a:r>
            <a:endParaRPr lang="pl-PL" sz="3600" b="0" strike="noStrike" spc="-1">
              <a:latin typeface="Arial"/>
            </a:endParaRPr>
          </a:p>
        </p:txBody>
      </p:sp>
      <p:pic>
        <p:nvPicPr>
          <p:cNvPr id="160" name="Picture 2" descr="C:\Users\Dell\Desktop\Kurs\Onkologia\Type of blood cancers diagnosed in children.png"/>
          <p:cNvPicPr/>
          <p:nvPr/>
        </p:nvPicPr>
        <p:blipFill>
          <a:blip r:embed="rId2"/>
          <a:stretch/>
        </p:blipFill>
        <p:spPr>
          <a:xfrm>
            <a:off x="467640" y="1272600"/>
            <a:ext cx="8278560" cy="4535280"/>
          </a:xfrm>
          <a:prstGeom prst="rect">
            <a:avLst/>
          </a:prstGeom>
          <a:ln w="0">
            <a:noFill/>
          </a:ln>
        </p:spPr>
      </p:pic>
      <p:sp>
        <p:nvSpPr>
          <p:cNvPr id="161" name="pole tekstowe 11"/>
          <p:cNvSpPr/>
          <p:nvPr/>
        </p:nvSpPr>
        <p:spPr>
          <a:xfrm>
            <a:off x="7804800" y="5864760"/>
            <a:ext cx="94140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LLCS 2016</a:t>
            </a:r>
            <a:endParaRPr lang="pl-PL" sz="11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163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165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66" name="pole tekstowe 5"/>
          <p:cNvSpPr/>
          <p:nvPr/>
        </p:nvSpPr>
        <p:spPr>
          <a:xfrm>
            <a:off x="1259640" y="188640"/>
            <a:ext cx="4319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Chłoniaki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167" name="pole tekstowe 8"/>
          <p:cNvSpPr/>
          <p:nvPr/>
        </p:nvSpPr>
        <p:spPr>
          <a:xfrm>
            <a:off x="520200" y="1484640"/>
            <a:ext cx="6839640" cy="338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Ziarnicze – choroba Hodgkina – ziarnica złośliwa</a:t>
            </a:r>
            <a:endParaRPr lang="pl-PL" sz="24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Nieziarnicze</a:t>
            </a:r>
            <a:endParaRPr lang="pl-PL" sz="2400" b="0" strike="noStrike" spc="-1">
              <a:latin typeface="Arial"/>
            </a:endParaRPr>
          </a:p>
          <a:p>
            <a:pPr marL="743040" lvl="2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Dojrzałe B-komórkowe CD 20(+)(Burkitta, PMBCL, DLBCL)</a:t>
            </a:r>
            <a:endParaRPr lang="pl-PL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Limfoblastyczne</a:t>
            </a:r>
            <a:endParaRPr lang="pl-PL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Anaplastyczny</a:t>
            </a: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169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0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171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72" name="pole tekstowe 5"/>
          <p:cNvSpPr/>
          <p:nvPr/>
        </p:nvSpPr>
        <p:spPr>
          <a:xfrm>
            <a:off x="1259640" y="188640"/>
            <a:ext cx="7271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Zaawansowanie wg. Ann-Arbor</a:t>
            </a:r>
            <a:endParaRPr lang="pl-PL" sz="3600" b="0" strike="noStrike" spc="-1">
              <a:latin typeface="Arial"/>
            </a:endParaRPr>
          </a:p>
        </p:txBody>
      </p:sp>
      <p:pic>
        <p:nvPicPr>
          <p:cNvPr id="173" name="Picture 1" descr="C:\Users\Dell\Desktop\Kurs\Onkologia\Ann Arbor.jpg"/>
          <p:cNvPicPr/>
          <p:nvPr/>
        </p:nvPicPr>
        <p:blipFill>
          <a:blip r:embed="rId2"/>
          <a:stretch/>
        </p:blipFill>
        <p:spPr>
          <a:xfrm>
            <a:off x="1309680" y="1262160"/>
            <a:ext cx="6523560" cy="4332960"/>
          </a:xfrm>
          <a:prstGeom prst="rect">
            <a:avLst/>
          </a:prstGeom>
          <a:ln w="0">
            <a:noFill/>
          </a:ln>
        </p:spPr>
      </p:pic>
      <p:sp>
        <p:nvSpPr>
          <p:cNvPr id="174" name="pole tekstowe 8"/>
          <p:cNvSpPr/>
          <p:nvPr/>
        </p:nvSpPr>
        <p:spPr>
          <a:xfrm>
            <a:off x="6891840" y="5595840"/>
            <a:ext cx="94140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LLS 2019</a:t>
            </a:r>
            <a:endParaRPr lang="pl-PL" sz="11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176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7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178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79" name="pole tekstowe 5"/>
          <p:cNvSpPr/>
          <p:nvPr/>
        </p:nvSpPr>
        <p:spPr>
          <a:xfrm>
            <a:off x="1259640" y="188640"/>
            <a:ext cx="4823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Chłoniak Hodgkina</a:t>
            </a:r>
            <a:endParaRPr lang="pl-PL" sz="3600" b="0" strike="noStrike" spc="-1">
              <a:latin typeface="Arial"/>
            </a:endParaRPr>
          </a:p>
        </p:txBody>
      </p:sp>
      <p:pic>
        <p:nvPicPr>
          <p:cNvPr id="180" name="Picture 2" descr="This is an early illustration, made by Jonathan Hutchinson and Robert Carswell in 1877 - 1898, of the cancer now called Hodgkin's lymphoma. The cancer causes cells in the lymph nodes to grow abnormally and impairs the immume system."/>
          <p:cNvPicPr/>
          <p:nvPr/>
        </p:nvPicPr>
        <p:blipFill>
          <a:blip r:embed="rId2"/>
          <a:stretch/>
        </p:blipFill>
        <p:spPr>
          <a:xfrm>
            <a:off x="1115640" y="1556640"/>
            <a:ext cx="2928960" cy="4258800"/>
          </a:xfrm>
          <a:prstGeom prst="rect">
            <a:avLst/>
          </a:prstGeom>
          <a:ln w="0">
            <a:noFill/>
          </a:ln>
        </p:spPr>
      </p:pic>
      <p:pic>
        <p:nvPicPr>
          <p:cNvPr id="181" name="Picture 3" descr="C:\Users\Dell\Desktop\Kurs\Onkologia\HD vintage.jpg"/>
          <p:cNvPicPr/>
          <p:nvPr/>
        </p:nvPicPr>
        <p:blipFill>
          <a:blip r:embed="rId3"/>
          <a:stretch/>
        </p:blipFill>
        <p:spPr>
          <a:xfrm>
            <a:off x="4928760" y="1340640"/>
            <a:ext cx="3242880" cy="3851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183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185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86" name="pole tekstowe 1"/>
          <p:cNvSpPr/>
          <p:nvPr/>
        </p:nvSpPr>
        <p:spPr>
          <a:xfrm>
            <a:off x="251640" y="1272240"/>
            <a:ext cx="4823280" cy="22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Objawy ogólne</a:t>
            </a:r>
            <a:endParaRPr lang="pl-PL" sz="1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Poty nocne</a:t>
            </a:r>
            <a:endParaRPr lang="pl-PL" sz="1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Gorączki</a:t>
            </a:r>
            <a:endParaRPr lang="pl-PL" sz="18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Świąd skóry</a:t>
            </a:r>
            <a:endParaRPr lang="pl-PL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OB↑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Bardzo dobre rokowanie</a:t>
            </a:r>
            <a:endParaRPr lang="pl-PL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ChTx, </a:t>
            </a:r>
            <a:r>
              <a:rPr lang="pl-PL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RTx</a:t>
            </a:r>
            <a:endParaRPr lang="pl-PL" sz="1800" b="0" strike="noStrike" spc="-1">
              <a:latin typeface="Arial"/>
            </a:endParaRPr>
          </a:p>
        </p:txBody>
      </p:sp>
      <p:pic>
        <p:nvPicPr>
          <p:cNvPr id="187" name="Picture 2" descr="C:\Users\Dell\Desktop\Kurs\Onkologia\HD k-m.jpg"/>
          <p:cNvPicPr/>
          <p:nvPr/>
        </p:nvPicPr>
        <p:blipFill>
          <a:blip r:embed="rId2"/>
          <a:stretch/>
        </p:blipFill>
        <p:spPr>
          <a:xfrm>
            <a:off x="3521880" y="2133000"/>
            <a:ext cx="5411160" cy="4079520"/>
          </a:xfrm>
          <a:prstGeom prst="rect">
            <a:avLst/>
          </a:prstGeom>
          <a:ln w="0">
            <a:noFill/>
          </a:ln>
        </p:spPr>
      </p:pic>
      <p:sp>
        <p:nvSpPr>
          <p:cNvPr id="188" name="pole tekstowe 2"/>
          <p:cNvSpPr/>
          <p:nvPr/>
        </p:nvSpPr>
        <p:spPr>
          <a:xfrm>
            <a:off x="467640" y="4173120"/>
            <a:ext cx="2393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Nie robimy BAC!</a:t>
            </a: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800" b="0" strike="noStrike" spc="-1">
                <a:solidFill>
                  <a:srgbClr val="FF0000"/>
                </a:solidFill>
                <a:latin typeface="Calibri"/>
                <a:ea typeface="DejaVu Sans"/>
              </a:rPr>
              <a:t>R-S C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189" name="pole tekstowe 11"/>
          <p:cNvSpPr/>
          <p:nvPr/>
        </p:nvSpPr>
        <p:spPr>
          <a:xfrm>
            <a:off x="1259640" y="188640"/>
            <a:ext cx="4823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Chłoniak Hodgkina</a:t>
            </a:r>
            <a:endParaRPr lang="pl-PL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191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2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193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94" name="pole tekstowe 5"/>
          <p:cNvSpPr/>
          <p:nvPr/>
        </p:nvSpPr>
        <p:spPr>
          <a:xfrm>
            <a:off x="1259640" y="188640"/>
            <a:ext cx="4319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NHL</a:t>
            </a:r>
            <a:endParaRPr lang="pl-PL" sz="3600" b="0" strike="noStrike" spc="-1">
              <a:latin typeface="Arial"/>
            </a:endParaRPr>
          </a:p>
        </p:txBody>
      </p:sp>
      <p:pic>
        <p:nvPicPr>
          <p:cNvPr id="195" name="Picture 2"/>
          <p:cNvPicPr/>
          <p:nvPr/>
        </p:nvPicPr>
        <p:blipFill>
          <a:blip r:embed="rId2"/>
          <a:stretch/>
        </p:blipFill>
        <p:spPr>
          <a:xfrm>
            <a:off x="76320" y="1302120"/>
            <a:ext cx="4275720" cy="351360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3"/>
          <p:cNvPicPr/>
          <p:nvPr/>
        </p:nvPicPr>
        <p:blipFill>
          <a:blip r:embed="rId3"/>
          <a:stretch/>
        </p:blipFill>
        <p:spPr>
          <a:xfrm>
            <a:off x="4687920" y="2421000"/>
            <a:ext cx="4275720" cy="3570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198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9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200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01" name="pole tekstowe 5"/>
          <p:cNvSpPr/>
          <p:nvPr/>
        </p:nvSpPr>
        <p:spPr>
          <a:xfrm>
            <a:off x="1259640" y="188640"/>
            <a:ext cx="4319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NHL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202" name="pole tekstowe 1"/>
          <p:cNvSpPr/>
          <p:nvPr/>
        </p:nvSpPr>
        <p:spPr>
          <a:xfrm>
            <a:off x="395640" y="1412640"/>
            <a:ext cx="5327640" cy="374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Wysięki do jam ciała </a:t>
            </a:r>
            <a:endParaRPr lang="pl-PL" sz="24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SVCS</a:t>
            </a:r>
            <a:endParaRPr lang="pl-PL" sz="24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Ucisk na drzewo oskrzelowe</a:t>
            </a: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NHL/ALL</a:t>
            </a: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Chemioterapia/radioterapia/leczenie celowane</a:t>
            </a:r>
            <a:endParaRPr lang="pl-PL" sz="2400" b="0" strike="noStrike" spc="-1">
              <a:latin typeface="Arial"/>
            </a:endParaRPr>
          </a:p>
        </p:txBody>
      </p:sp>
      <p:pic>
        <p:nvPicPr>
          <p:cNvPr id="203" name="Picture 2" descr="Hodgkin's Lymphoma: Yes my 5 year old son had Cancer and YES I will answer  emails.. Hodgkin's Lymphoma in the neck of a 5 yr old."/>
          <p:cNvPicPr/>
          <p:nvPr/>
        </p:nvPicPr>
        <p:blipFill>
          <a:blip r:embed="rId2"/>
          <a:stretch/>
        </p:blipFill>
        <p:spPr>
          <a:xfrm>
            <a:off x="5879520" y="692640"/>
            <a:ext cx="3263400" cy="244728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4" descr="CXR: Left-sided pleural effusion. Mediastinal mass."/>
          <p:cNvPicPr/>
          <p:nvPr/>
        </p:nvPicPr>
        <p:blipFill>
          <a:blip r:embed="rId3"/>
          <a:stretch/>
        </p:blipFill>
        <p:spPr>
          <a:xfrm>
            <a:off x="5394960" y="3319920"/>
            <a:ext cx="3352320" cy="3095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rupa 2"/>
          <p:cNvGrpSpPr/>
          <p:nvPr/>
        </p:nvGrpSpPr>
        <p:grpSpPr>
          <a:xfrm>
            <a:off x="0" y="188640"/>
            <a:ext cx="9144000" cy="6568920"/>
            <a:chOff x="0" y="188640"/>
            <a:chExt cx="9144000" cy="6568920"/>
          </a:xfrm>
        </p:grpSpPr>
        <p:grpSp>
          <p:nvGrpSpPr>
            <p:cNvPr id="206" name="Grupa 10"/>
            <p:cNvGrpSpPr/>
            <p:nvPr/>
          </p:nvGrpSpPr>
          <p:grpSpPr>
            <a:xfrm>
              <a:off x="0" y="980640"/>
              <a:ext cx="9144000" cy="5776920"/>
              <a:chOff x="0" y="980640"/>
              <a:chExt cx="9144000" cy="5776920"/>
            </a:xfrm>
          </p:grpSpPr>
          <p:sp>
            <p:nvSpPr>
              <p:cNvPr id="207" name="Łącznik prostoliniowy 6"/>
              <p:cNvSpPr/>
              <p:nvPr/>
            </p:nvSpPr>
            <p:spPr>
              <a:xfrm>
                <a:off x="6228000" y="6381000"/>
                <a:ext cx="2916000" cy="360"/>
              </a:xfrm>
              <a:prstGeom prst="line">
                <a:avLst/>
              </a:prstGeom>
              <a:ln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08" name="pole tekstowe 7"/>
              <p:cNvSpPr/>
              <p:nvPr/>
            </p:nvSpPr>
            <p:spPr>
              <a:xfrm>
                <a:off x="7380360" y="6500520"/>
                <a:ext cx="1582920" cy="257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pl-PL" sz="1100" b="1" strike="noStrike" spc="-1">
                    <a:solidFill>
                      <a:srgbClr val="FF0000"/>
                    </a:solidFill>
                    <a:latin typeface="Calibri"/>
                    <a:ea typeface="DejaVu Sans"/>
                  </a:rPr>
                  <a:t>Kurs pediatria 2020 ©</a:t>
                </a:r>
                <a:endParaRPr lang="pl-PL" sz="1100" b="0" strike="noStrike" spc="-1">
                  <a:latin typeface="Arial"/>
                </a:endParaRPr>
              </a:p>
            </p:txBody>
          </p:sp>
          <p:sp>
            <p:nvSpPr>
              <p:cNvPr id="209" name="Łącznik prostoliniowy 9"/>
              <p:cNvSpPr/>
              <p:nvPr/>
            </p:nvSpPr>
            <p:spPr>
              <a:xfrm>
                <a:off x="0" y="980640"/>
                <a:ext cx="5724000" cy="360"/>
              </a:xfrm>
              <a:prstGeom prst="line">
                <a:avLst/>
              </a:prstGeom>
              <a:ln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210" name="pole tekstowe 5"/>
            <p:cNvSpPr/>
            <p:nvPr/>
          </p:nvSpPr>
          <p:spPr>
            <a:xfrm>
              <a:off x="1259640" y="188640"/>
              <a:ext cx="431928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3600" b="1" strike="noStrike" spc="-1">
                  <a:solidFill>
                    <a:srgbClr val="FF0000"/>
                  </a:solidFill>
                  <a:latin typeface="Arial"/>
                  <a:ea typeface="DejaVu Sans"/>
                </a:rPr>
                <a:t>Chłoniak Burkitt’a</a:t>
              </a:r>
              <a:endParaRPr lang="pl-PL" sz="3600" b="0" strike="noStrike" spc="-1">
                <a:latin typeface="Arial"/>
              </a:endParaRPr>
            </a:p>
          </p:txBody>
        </p:sp>
        <p:pic>
          <p:nvPicPr>
            <p:cNvPr id="211" name="Picture 2" descr="C:\Users\Dell\Desktop\Kurs\Onkologia\Burkitt.jpg"/>
            <p:cNvPicPr/>
            <p:nvPr/>
          </p:nvPicPr>
          <p:blipFill>
            <a:blip r:embed="rId2"/>
            <a:stretch/>
          </p:blipFill>
          <p:spPr>
            <a:xfrm>
              <a:off x="626040" y="1484640"/>
              <a:ext cx="2792880" cy="2094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2" name="pole tekstowe 11"/>
            <p:cNvSpPr/>
            <p:nvPr/>
          </p:nvSpPr>
          <p:spPr>
            <a:xfrm>
              <a:off x="2699640" y="3580200"/>
              <a:ext cx="94140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Wikipedia</a:t>
              </a:r>
              <a:endParaRPr lang="pl-PL" sz="1100" b="0" strike="noStrike" spc="-1">
                <a:latin typeface="Arial"/>
              </a:endParaRPr>
            </a:p>
          </p:txBody>
        </p:sp>
        <p:pic>
          <p:nvPicPr>
            <p:cNvPr id="213" name="Picture 3" descr="C:\Users\Dell\Desktop\Kurs\Onkologia\Burkitt1.jpg"/>
            <p:cNvPicPr/>
            <p:nvPr/>
          </p:nvPicPr>
          <p:blipFill>
            <a:blip r:embed="rId3"/>
            <a:stretch/>
          </p:blipFill>
          <p:spPr>
            <a:xfrm>
              <a:off x="4356000" y="2532600"/>
              <a:ext cx="4052880" cy="3040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4" name="pole tekstowe 12"/>
            <p:cNvSpPr/>
            <p:nvPr/>
          </p:nvSpPr>
          <p:spPr>
            <a:xfrm>
              <a:off x="7236360" y="5581440"/>
              <a:ext cx="15325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Globalgiving.org</a:t>
              </a:r>
              <a:endParaRPr lang="pl-PL" sz="1100" b="0" strike="noStrike" spc="-1">
                <a:latin typeface="Arial"/>
              </a:endParaRPr>
            </a:p>
          </p:txBody>
        </p:sp>
      </p:grpSp>
      <p:sp>
        <p:nvSpPr>
          <p:cNvPr id="215" name="pole tekstowe 3"/>
          <p:cNvSpPr/>
          <p:nvPr/>
        </p:nvSpPr>
        <p:spPr>
          <a:xfrm>
            <a:off x="1207800" y="4797000"/>
            <a:ext cx="14738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0" strike="noStrike" spc="-1">
                <a:solidFill>
                  <a:srgbClr val="FF0000"/>
                </a:solidFill>
                <a:latin typeface="Calibri"/>
                <a:ea typeface="DejaVu Sans"/>
              </a:rPr>
              <a:t>NIE!!!</a:t>
            </a:r>
            <a:endParaRPr lang="pl-PL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217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219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20" name="pole tekstowe 5"/>
          <p:cNvSpPr/>
          <p:nvPr/>
        </p:nvSpPr>
        <p:spPr>
          <a:xfrm>
            <a:off x="1259640" y="188640"/>
            <a:ext cx="4319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Chłoniak Burkitt’a</a:t>
            </a:r>
            <a:endParaRPr lang="pl-PL" sz="3600" b="0" strike="noStrike" spc="-1">
              <a:latin typeface="Arial"/>
            </a:endParaRPr>
          </a:p>
        </p:txBody>
      </p:sp>
      <p:pic>
        <p:nvPicPr>
          <p:cNvPr id="221" name="Picture 2" descr="C:\Users\Dell\Desktop\Kurs\Onkologia\sporadic BL.jpg"/>
          <p:cNvPicPr/>
          <p:nvPr/>
        </p:nvPicPr>
        <p:blipFill>
          <a:blip r:embed="rId2"/>
          <a:stretch/>
        </p:blipFill>
        <p:spPr>
          <a:xfrm>
            <a:off x="752400" y="1340640"/>
            <a:ext cx="4218480" cy="2942280"/>
          </a:xfrm>
          <a:prstGeom prst="rect">
            <a:avLst/>
          </a:prstGeom>
          <a:ln w="0">
            <a:noFill/>
          </a:ln>
        </p:spPr>
      </p:pic>
      <p:sp>
        <p:nvSpPr>
          <p:cNvPr id="222" name="pole tekstowe 1"/>
          <p:cNvSpPr/>
          <p:nvPr/>
        </p:nvSpPr>
        <p:spPr>
          <a:xfrm>
            <a:off x="5868000" y="740520"/>
            <a:ext cx="259128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Brzuch 55%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CZOŁO   WGŁOBIENIA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l-PL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Migdałki 20%</a:t>
            </a:r>
            <a:endParaRPr lang="pl-PL" sz="1800" b="0" strike="noStrike" spc="-1">
              <a:latin typeface="Arial"/>
            </a:endParaRPr>
          </a:p>
        </p:txBody>
      </p:sp>
      <p:pic>
        <p:nvPicPr>
          <p:cNvPr id="223" name="Picture 2" descr="C:\Users\Dell\Desktop\Kurs\Onkologia\burkit.jpg"/>
          <p:cNvPicPr/>
          <p:nvPr/>
        </p:nvPicPr>
        <p:blipFill>
          <a:blip r:embed="rId3"/>
          <a:stretch/>
        </p:blipFill>
        <p:spPr>
          <a:xfrm>
            <a:off x="4858200" y="2812320"/>
            <a:ext cx="4284720" cy="3439440"/>
          </a:xfrm>
          <a:prstGeom prst="rect">
            <a:avLst/>
          </a:prstGeom>
          <a:ln w="0">
            <a:noFill/>
          </a:ln>
        </p:spPr>
      </p:pic>
      <p:sp>
        <p:nvSpPr>
          <p:cNvPr id="224" name="pole tekstowe 2"/>
          <p:cNvSpPr/>
          <p:nvPr/>
        </p:nvSpPr>
        <p:spPr>
          <a:xfrm>
            <a:off x="395640" y="5229360"/>
            <a:ext cx="2879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17-24h podwojenie masy guza</a:t>
            </a:r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88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9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90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91" name="pole tekstowe 1"/>
          <p:cNvSpPr/>
          <p:nvPr/>
        </p:nvSpPr>
        <p:spPr>
          <a:xfrm>
            <a:off x="1259640" y="188640"/>
            <a:ext cx="4319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ONKOLOGIA</a:t>
            </a:r>
            <a:endParaRPr lang="pl-PL" sz="3600" b="0" strike="noStrike" spc="-1">
              <a:latin typeface="Arial"/>
            </a:endParaRPr>
          </a:p>
        </p:txBody>
      </p:sp>
      <p:pic>
        <p:nvPicPr>
          <p:cNvPr id="92" name="Picture 2" descr="C:\Users\Dell\Desktop\Kurs MF\Onkologia\cause of death.jpg"/>
          <p:cNvPicPr/>
          <p:nvPr/>
        </p:nvPicPr>
        <p:blipFill>
          <a:blip r:embed="rId2"/>
          <a:stretch/>
        </p:blipFill>
        <p:spPr>
          <a:xfrm>
            <a:off x="755640" y="1046160"/>
            <a:ext cx="7559640" cy="5254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226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7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228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29" name="pole tekstowe 5"/>
          <p:cNvSpPr/>
          <p:nvPr/>
        </p:nvSpPr>
        <p:spPr>
          <a:xfrm>
            <a:off x="1259640" y="188640"/>
            <a:ext cx="4319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Diagnostyka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230" name="pole tekstowe 8"/>
          <p:cNvSpPr/>
          <p:nvPr/>
        </p:nvSpPr>
        <p:spPr>
          <a:xfrm>
            <a:off x="520200" y="1484640"/>
            <a:ext cx="6839640" cy="22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Obrazowanie – USG Doppler, TK</a:t>
            </a:r>
            <a:endParaRPr lang="pl-PL" sz="24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LDH</a:t>
            </a:r>
            <a:endParaRPr lang="pl-PL" sz="24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Materiał biopsyjny lub cytologia </a:t>
            </a: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płynu/wysięku </a:t>
            </a:r>
            <a:r>
              <a:rPr lang="pl-PL" sz="2400" b="0" strike="noStrike" spc="-1">
                <a:solidFill>
                  <a:srgbClr val="FF0000"/>
                </a:solidFill>
                <a:latin typeface="Calibri"/>
                <a:ea typeface="DejaVu Sans"/>
              </a:rPr>
              <a:t>(Nie BAC)</a:t>
            </a: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231" name="Picture 2"/>
          <p:cNvPicPr/>
          <p:nvPr/>
        </p:nvPicPr>
        <p:blipFill>
          <a:blip r:embed="rId2"/>
          <a:stretch/>
        </p:blipFill>
        <p:spPr>
          <a:xfrm>
            <a:off x="5479560" y="188640"/>
            <a:ext cx="3359520" cy="3887280"/>
          </a:xfrm>
          <a:prstGeom prst="rect">
            <a:avLst/>
          </a:prstGeom>
          <a:ln w="0">
            <a:noFill/>
          </a:ln>
        </p:spPr>
      </p:pic>
      <p:sp>
        <p:nvSpPr>
          <p:cNvPr id="232" name="Prostokąt 2"/>
          <p:cNvSpPr/>
          <p:nvPr/>
        </p:nvSpPr>
        <p:spPr>
          <a:xfrm>
            <a:off x="6665040" y="4069800"/>
            <a:ext cx="209448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Radiology 2008: Volume 249: 437</a:t>
            </a:r>
            <a:endParaRPr lang="pl-PL" sz="1100" b="0" strike="noStrike" spc="-1">
              <a:latin typeface="Arial"/>
            </a:endParaRPr>
          </a:p>
        </p:txBody>
      </p:sp>
      <p:pic>
        <p:nvPicPr>
          <p:cNvPr id="233" name="Picture 3" descr="C:\Users\Dell\Desktop\Kurs\Onkologia\zdrowy węzeł w Dopplerze.png"/>
          <p:cNvPicPr/>
          <p:nvPr/>
        </p:nvPicPr>
        <p:blipFill>
          <a:blip r:embed="rId3"/>
          <a:stretch/>
        </p:blipFill>
        <p:spPr>
          <a:xfrm>
            <a:off x="1037520" y="4069800"/>
            <a:ext cx="2889360" cy="2022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235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6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237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38" name="pole tekstowe 5"/>
          <p:cNvSpPr/>
          <p:nvPr/>
        </p:nvSpPr>
        <p:spPr>
          <a:xfrm>
            <a:off x="1259640" y="188640"/>
            <a:ext cx="4319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Neuroblastoma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239" name="pole tekstowe 8"/>
          <p:cNvSpPr/>
          <p:nvPr/>
        </p:nvSpPr>
        <p:spPr>
          <a:xfrm>
            <a:off x="520200" y="1484640"/>
            <a:ext cx="683964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pic>
        <p:nvPicPr>
          <p:cNvPr id="240" name="Picture 2" descr="C:\Users\Dell\Desktop\Kurs\Onkologia\nbl incidence.jpg"/>
          <p:cNvPicPr/>
          <p:nvPr/>
        </p:nvPicPr>
        <p:blipFill>
          <a:blip r:embed="rId2"/>
          <a:stretch/>
        </p:blipFill>
        <p:spPr>
          <a:xfrm>
            <a:off x="4314960" y="2523600"/>
            <a:ext cx="4804920" cy="3607200"/>
          </a:xfrm>
          <a:prstGeom prst="rect">
            <a:avLst/>
          </a:prstGeom>
          <a:ln w="0">
            <a:noFill/>
          </a:ln>
        </p:spPr>
      </p:pic>
      <p:sp>
        <p:nvSpPr>
          <p:cNvPr id="241" name="Prostokąt 11"/>
          <p:cNvSpPr/>
          <p:nvPr/>
        </p:nvSpPr>
        <p:spPr>
          <a:xfrm>
            <a:off x="7816680" y="6132240"/>
            <a:ext cx="99720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Uptodate.com</a:t>
            </a:r>
            <a:endParaRPr lang="pl-PL" sz="1100" b="0" strike="noStrike" spc="-1">
              <a:latin typeface="Arial"/>
            </a:endParaRPr>
          </a:p>
        </p:txBody>
      </p:sp>
      <p:sp>
        <p:nvSpPr>
          <p:cNvPr id="242" name="pole tekstowe 12"/>
          <p:cNvSpPr/>
          <p:nvPr/>
        </p:nvSpPr>
        <p:spPr>
          <a:xfrm>
            <a:off x="520200" y="1484640"/>
            <a:ext cx="6839640" cy="338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Najczęstszy pozaczaszkowy guz lity ok. 10%</a:t>
            </a:r>
            <a:endParaRPr lang="pl-PL" sz="24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Guz małych dzieci</a:t>
            </a:r>
            <a:endParaRPr lang="pl-PL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90% do 5 r.ż </a:t>
            </a:r>
            <a:endParaRPr lang="pl-PL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Kazuistyczny po 10 r.ż.</a:t>
            </a:r>
            <a:endParaRPr lang="pl-PL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50-60% st IV</a:t>
            </a: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244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5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246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7" name="pole tekstowe 5"/>
          <p:cNvSpPr/>
          <p:nvPr/>
        </p:nvSpPr>
        <p:spPr>
          <a:xfrm>
            <a:off x="1259640" y="188640"/>
            <a:ext cx="5543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Neuroblastoma - objawy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248" name="pole tekstowe 8"/>
          <p:cNvSpPr/>
          <p:nvPr/>
        </p:nvSpPr>
        <p:spPr>
          <a:xfrm>
            <a:off x="520200" y="1484640"/>
            <a:ext cx="6839640" cy="411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Związane z lokalizacją</a:t>
            </a:r>
            <a:endParaRPr lang="pl-PL" sz="2400" b="0" strike="noStrike" spc="-1">
              <a:latin typeface="Arial"/>
            </a:endParaRPr>
          </a:p>
          <a:p>
            <a:pPr marL="800280" lvl="1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penetracja kanału </a:t>
            </a:r>
            <a:endParaRPr lang="pl-PL" sz="24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kręgowego</a:t>
            </a:r>
            <a:endParaRPr lang="pl-PL" sz="24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Wyczuwalny guz</a:t>
            </a:r>
            <a:endParaRPr lang="pl-PL" sz="24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Triada Hornera</a:t>
            </a:r>
            <a:endParaRPr lang="pl-PL" sz="24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Utykanie</a:t>
            </a:r>
            <a:endParaRPr lang="pl-PL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B05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B050"/>
                </a:solidFill>
                <a:latin typeface="Calibri"/>
                <a:ea typeface="DejaVu Sans"/>
              </a:rPr>
              <a:t>NT (katecholaminy)</a:t>
            </a:r>
            <a:endParaRPr lang="pl-PL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B05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B050"/>
                </a:solidFill>
                <a:latin typeface="Calibri"/>
                <a:ea typeface="DejaVu Sans"/>
              </a:rPr>
              <a:t>Biegunki (VIP)</a:t>
            </a:r>
            <a:endParaRPr lang="pl-PL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Z. opsoklonie-mioklonie</a:t>
            </a:r>
            <a:endParaRPr lang="pl-PL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Objawy zajęcia szpiku - cytopenie</a:t>
            </a: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249" name="Picture 2" descr="C:\Users\Dell\Desktop\Kurs\Onkologia\panda 2.jpg"/>
          <p:cNvPicPr/>
          <p:nvPr/>
        </p:nvPicPr>
        <p:blipFill>
          <a:blip r:embed="rId2"/>
          <a:stretch/>
        </p:blipFill>
        <p:spPr>
          <a:xfrm>
            <a:off x="6795720" y="365760"/>
            <a:ext cx="2046960" cy="223740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3" descr="C:\Users\Dell\Desktop\Kurs\Onkologia\panda.jpg"/>
          <p:cNvPicPr/>
          <p:nvPr/>
        </p:nvPicPr>
        <p:blipFill>
          <a:blip r:embed="rId3"/>
          <a:stretch/>
        </p:blipFill>
        <p:spPr>
          <a:xfrm>
            <a:off x="3931560" y="1196640"/>
            <a:ext cx="2618280" cy="174204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4" descr="C:\Users\Dell\Desktop\Kurs\Onkologia\NBL lokalizacja.jpg"/>
          <p:cNvPicPr/>
          <p:nvPr/>
        </p:nvPicPr>
        <p:blipFill>
          <a:blip r:embed="rId4"/>
          <a:stretch/>
        </p:blipFill>
        <p:spPr>
          <a:xfrm>
            <a:off x="5707440" y="2706480"/>
            <a:ext cx="3255840" cy="3924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253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4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255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56" name="pole tekstowe 5"/>
          <p:cNvSpPr/>
          <p:nvPr/>
        </p:nvSpPr>
        <p:spPr>
          <a:xfrm>
            <a:off x="1259640" y="188640"/>
            <a:ext cx="5543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Neuroblastoma - objawy</a:t>
            </a:r>
            <a:endParaRPr lang="pl-PL" sz="3600" b="0" strike="noStrike" spc="-1">
              <a:latin typeface="Arial"/>
            </a:endParaRPr>
          </a:p>
        </p:txBody>
      </p:sp>
      <p:pic>
        <p:nvPicPr>
          <p:cNvPr id="257" name="Picture 2" descr="Figure 1: Blueberry muffin baby with multiple light bluish subcutaneous nodules over trunk and extremities"/>
          <p:cNvPicPr/>
          <p:nvPr/>
        </p:nvPicPr>
        <p:blipFill>
          <a:blip r:embed="rId2"/>
          <a:stretch/>
        </p:blipFill>
        <p:spPr>
          <a:xfrm>
            <a:off x="467640" y="1000080"/>
            <a:ext cx="5081760" cy="388728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4" descr="image"/>
          <p:cNvPicPr/>
          <p:nvPr/>
        </p:nvPicPr>
        <p:blipFill>
          <a:blip r:embed="rId3"/>
          <a:stretch/>
        </p:blipFill>
        <p:spPr>
          <a:xfrm>
            <a:off x="5842080" y="1628640"/>
            <a:ext cx="3075480" cy="147528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6" descr="image"/>
          <p:cNvPicPr/>
          <p:nvPr/>
        </p:nvPicPr>
        <p:blipFill>
          <a:blip r:embed="rId4"/>
          <a:stretch/>
        </p:blipFill>
        <p:spPr>
          <a:xfrm>
            <a:off x="5724000" y="4150440"/>
            <a:ext cx="3075480" cy="1475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261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2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263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64" name="pole tekstowe 5"/>
          <p:cNvSpPr/>
          <p:nvPr/>
        </p:nvSpPr>
        <p:spPr>
          <a:xfrm>
            <a:off x="1259640" y="188640"/>
            <a:ext cx="6551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Neuroblastoma - rokowanie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265" name="pole tekstowe 8"/>
          <p:cNvSpPr/>
          <p:nvPr/>
        </p:nvSpPr>
        <p:spPr>
          <a:xfrm>
            <a:off x="520200" y="1484640"/>
            <a:ext cx="683964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pic>
        <p:nvPicPr>
          <p:cNvPr id="266" name="Picture 2" descr="C:\Users\Dell\Desktop\Kurs\Onkologia\neuroblastoma nmyc.png"/>
          <p:cNvPicPr/>
          <p:nvPr/>
        </p:nvPicPr>
        <p:blipFill>
          <a:blip r:embed="rId2"/>
          <a:stretch/>
        </p:blipFill>
        <p:spPr>
          <a:xfrm>
            <a:off x="5649120" y="832320"/>
            <a:ext cx="3477960" cy="2134800"/>
          </a:xfrm>
          <a:prstGeom prst="rect">
            <a:avLst/>
          </a:prstGeom>
          <a:ln w="0">
            <a:noFill/>
          </a:ln>
        </p:spPr>
      </p:pic>
      <p:sp>
        <p:nvSpPr>
          <p:cNvPr id="267" name="pole tekstowe 1"/>
          <p:cNvSpPr/>
          <p:nvPr/>
        </p:nvSpPr>
        <p:spPr>
          <a:xfrm>
            <a:off x="827640" y="1700640"/>
            <a:ext cx="280728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Wiek</a:t>
            </a:r>
            <a:endParaRPr lang="pl-PL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Zaawansowanie I-IV INSS</a:t>
            </a:r>
            <a:endParaRPr lang="pl-PL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Amplifikacja n-myc</a:t>
            </a:r>
            <a:endParaRPr lang="pl-PL" sz="1800" b="0" strike="noStrike" spc="-1">
              <a:latin typeface="Arial"/>
            </a:endParaRPr>
          </a:p>
        </p:txBody>
      </p:sp>
      <p:pic>
        <p:nvPicPr>
          <p:cNvPr id="268" name="Picture 3" descr="C:\Users\Dell\Desktop\Kurs\Onkologia\nbl stage.jpg"/>
          <p:cNvPicPr/>
          <p:nvPr/>
        </p:nvPicPr>
        <p:blipFill>
          <a:blip r:embed="rId3"/>
          <a:stretch/>
        </p:blipFill>
        <p:spPr>
          <a:xfrm>
            <a:off x="61920" y="3453120"/>
            <a:ext cx="2663280" cy="330804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4" descr="C:\Users\Dell\Desktop\Kurs\Onkologia\nbl age.png"/>
          <p:cNvPicPr/>
          <p:nvPr/>
        </p:nvPicPr>
        <p:blipFill>
          <a:blip r:embed="rId4"/>
          <a:stretch/>
        </p:blipFill>
        <p:spPr>
          <a:xfrm>
            <a:off x="2923560" y="2678400"/>
            <a:ext cx="2799720" cy="3821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271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2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273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74" name="pole tekstowe 5"/>
          <p:cNvSpPr/>
          <p:nvPr/>
        </p:nvSpPr>
        <p:spPr>
          <a:xfrm>
            <a:off x="1259640" y="188640"/>
            <a:ext cx="6551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Guz Willmsa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275" name="pole tekstowe 8"/>
          <p:cNvSpPr/>
          <p:nvPr/>
        </p:nvSpPr>
        <p:spPr>
          <a:xfrm>
            <a:off x="520200" y="1484640"/>
            <a:ext cx="6839640" cy="219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Szczyt zachorowań 2-3 r.ż</a:t>
            </a:r>
            <a:endParaRPr lang="pl-PL" sz="24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Powiększenie obwodu brzucha</a:t>
            </a:r>
            <a:endParaRPr lang="pl-PL" sz="24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Staging I-V (V - obustronny)</a:t>
            </a: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276" name="Picture 1" descr="C:\Users\Dell\Desktop\Kurs\Onkologia\WT.jpg"/>
          <p:cNvPicPr/>
          <p:nvPr/>
        </p:nvPicPr>
        <p:blipFill>
          <a:blip r:embed="rId2"/>
          <a:stretch/>
        </p:blipFill>
        <p:spPr>
          <a:xfrm>
            <a:off x="6389640" y="511920"/>
            <a:ext cx="1980000" cy="230400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2" descr="C:\Users\Dell\Desktop\Kurs\Onkologia\WT1.jpg"/>
          <p:cNvPicPr/>
          <p:nvPr/>
        </p:nvPicPr>
        <p:blipFill>
          <a:blip r:embed="rId3"/>
          <a:stretch/>
        </p:blipFill>
        <p:spPr>
          <a:xfrm>
            <a:off x="4464000" y="2997000"/>
            <a:ext cx="4139280" cy="310032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3" descr="C:\Users\Dell\Desktop\Kurs\Onkologia\WT3.jpg"/>
          <p:cNvPicPr/>
          <p:nvPr/>
        </p:nvPicPr>
        <p:blipFill>
          <a:blip r:embed="rId4"/>
          <a:stretch/>
        </p:blipFill>
        <p:spPr>
          <a:xfrm>
            <a:off x="299880" y="3501000"/>
            <a:ext cx="3831480" cy="2663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280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1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282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83" name="pole tekstowe 5"/>
          <p:cNvSpPr/>
          <p:nvPr/>
        </p:nvSpPr>
        <p:spPr>
          <a:xfrm>
            <a:off x="1259640" y="188640"/>
            <a:ext cx="6551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Guz Willmsa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284" name="pole tekstowe 8"/>
          <p:cNvSpPr/>
          <p:nvPr/>
        </p:nvSpPr>
        <p:spPr>
          <a:xfrm>
            <a:off x="520200" y="1484640"/>
            <a:ext cx="6839640" cy="22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Metastazy:</a:t>
            </a:r>
            <a:endParaRPr lang="pl-PL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Płuca</a:t>
            </a:r>
            <a:endParaRPr lang="pl-PL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Mózg</a:t>
            </a:r>
            <a:endParaRPr lang="pl-PL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Kości</a:t>
            </a:r>
            <a:endParaRPr lang="pl-PL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Węzły chłonne</a:t>
            </a: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285" name="Picture 2" descr="Pediatric Renal Tumors | SpringerLink"/>
          <p:cNvPicPr/>
          <p:nvPr/>
        </p:nvPicPr>
        <p:blipFill>
          <a:blip r:embed="rId2"/>
          <a:stretch/>
        </p:blipFill>
        <p:spPr>
          <a:xfrm>
            <a:off x="2988720" y="1196640"/>
            <a:ext cx="5915880" cy="388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287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8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289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90" name="pole tekstowe 5"/>
          <p:cNvSpPr/>
          <p:nvPr/>
        </p:nvSpPr>
        <p:spPr>
          <a:xfrm>
            <a:off x="107640" y="188640"/>
            <a:ext cx="8568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200" b="1" strike="noStrike" spc="-1">
                <a:solidFill>
                  <a:srgbClr val="FF0000"/>
                </a:solidFill>
                <a:latin typeface="Arial"/>
                <a:ea typeface="DejaVu Sans"/>
              </a:rPr>
              <a:t>Zespoły predyspozycji do nowotworów</a:t>
            </a:r>
            <a:endParaRPr lang="pl-PL" sz="3200" b="0" strike="noStrike" spc="-1">
              <a:latin typeface="Arial"/>
            </a:endParaRPr>
          </a:p>
        </p:txBody>
      </p:sp>
      <p:graphicFrame>
        <p:nvGraphicFramePr>
          <p:cNvPr id="291" name="Tabela 1"/>
          <p:cNvGraphicFramePr/>
          <p:nvPr/>
        </p:nvGraphicFramePr>
        <p:xfrm>
          <a:off x="0" y="1124640"/>
          <a:ext cx="8963640" cy="4766760"/>
        </p:xfrm>
        <a:graphic>
          <a:graphicData uri="http://schemas.openxmlformats.org/drawingml/2006/table">
            <a:tbl>
              <a:tblPr/>
              <a:tblGrid>
                <a:gridCol w="125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Li-Fraumeni Syndrome</a:t>
                      </a:r>
                      <a:endParaRPr lang="pl-PL" sz="1050" b="0" strike="noStrike" spc="-1">
                        <a:latin typeface="Arial"/>
                      </a:endParaRPr>
                    </a:p>
                  </a:txBody>
                  <a:tcPr marL="25560" marR="25560"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050" b="0" strike="noStrike" spc="-1">
                          <a:solidFill>
                            <a:srgbClr val="00B050"/>
                          </a:solidFill>
                          <a:latin typeface="Calibri"/>
                        </a:rPr>
                        <a:t>Li-Fraumeni syndrome—LFS 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TP53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pl-PL" sz="1050" b="0" strike="noStrike" spc="-1">
                        <a:latin typeface="Arial"/>
                      </a:endParaRPr>
                    </a:p>
                  </a:txBody>
                  <a:tcPr marL="25560" marR="25560"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Neurofibromatoses</a:t>
                      </a:r>
                      <a:endParaRPr lang="pl-PL" sz="1050" b="0" strike="noStrike" spc="-1">
                        <a:latin typeface="Arial"/>
                      </a:endParaRPr>
                    </a:p>
                  </a:txBody>
                  <a:tcPr marL="25560" marR="25560"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050" b="0" u="sng" strike="noStrike" spc="-1">
                          <a:solidFill>
                            <a:srgbClr val="00B050"/>
                          </a:solidFill>
                          <a:uFillTx/>
                          <a:latin typeface="Calibri"/>
                        </a:rPr>
                        <a:t>Neurofibromatosis type 1 (</a:t>
                      </a:r>
                      <a:r>
                        <a:rPr lang="pl-PL" sz="1050" b="0" i="1" u="sng" strike="noStrike" spc="-1">
                          <a:solidFill>
                            <a:srgbClr val="00B050"/>
                          </a:solidFill>
                          <a:uFillTx/>
                          <a:latin typeface="Calibri"/>
                        </a:rPr>
                        <a:t>NF1</a:t>
                      </a:r>
                      <a:r>
                        <a:rPr lang="pl-PL" sz="1050" b="0" u="sng" strike="noStrike" spc="-1">
                          <a:solidFill>
                            <a:srgbClr val="00B050"/>
                          </a:solidFill>
                          <a:uFillTx/>
                          <a:latin typeface="Calibri"/>
                        </a:rPr>
                        <a:t>), type 2 (</a:t>
                      </a:r>
                      <a:r>
                        <a:rPr lang="pl-PL" sz="1050" b="0" i="1" u="sng" strike="noStrike" spc="-1">
                          <a:solidFill>
                            <a:srgbClr val="00B050"/>
                          </a:solidFill>
                          <a:uFillTx/>
                          <a:latin typeface="Calibri"/>
                        </a:rPr>
                        <a:t>NF2</a:t>
                      </a:r>
                      <a:r>
                        <a:rPr lang="pl-PL" sz="1050" b="0" u="sng" strike="noStrike" spc="-1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), 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Schwannomatosis 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SMARCB1, LZTR1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), Meningioma predisposition 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SMARCE1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pl-PL" sz="1050" b="0" strike="noStrike" spc="-1">
                        <a:latin typeface="Arial"/>
                      </a:endParaRPr>
                    </a:p>
                  </a:txBody>
                  <a:tcPr marL="25560" marR="25560"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Overgrowth Syndromes, Wilms tumor</a:t>
                      </a:r>
                      <a:endParaRPr lang="pl-PL" sz="1050" b="0" strike="noStrike" spc="-1">
                        <a:latin typeface="Arial"/>
                      </a:endParaRPr>
                    </a:p>
                  </a:txBody>
                  <a:tcPr marL="25560" marR="25560"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05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Beckwith-Wiedemann syndrome/hemihypertrophy (11p15.5), Wilms-Aniridia-GU-anomaly-Retardation (WAGR) syndrome, Denys-Drash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and Frasier syndromes 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WT1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), Perlman syndrome 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DIS3L2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), Bohring-Opiz syndrome 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ASXL1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), Mulibrey Nanism 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TRIM37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), Simpson-Golabi-Behmel syndrome 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GPC3, GPC4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pl-PL" sz="1050" b="0" strike="noStrike" spc="-1">
                        <a:latin typeface="Arial"/>
                      </a:endParaRPr>
                    </a:p>
                  </a:txBody>
                  <a:tcPr marL="25560" marR="25560"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Neural Tumor Syndromes</a:t>
                      </a:r>
                      <a:endParaRPr lang="pl-PL" sz="1050" b="0" strike="noStrike" spc="-1">
                        <a:latin typeface="Arial"/>
                      </a:endParaRPr>
                    </a:p>
                  </a:txBody>
                  <a:tcPr marL="25560" marR="25560"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05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Hereditary retinoblastoma (</a:t>
                      </a:r>
                      <a:r>
                        <a:rPr lang="pl-PL" sz="1050" b="0" i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RB1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), Hereditary neuroblastoma 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ALK, PHOX2B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), Gorlin syndrome 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PTCH1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, 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SUFU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), Malignant rhabdoid tumor syndrome 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SMARCB1, SMARCA4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pl-PL" sz="1050" b="0" strike="noStrike" spc="-1">
                        <a:latin typeface="Arial"/>
                      </a:endParaRPr>
                    </a:p>
                  </a:txBody>
                  <a:tcPr marL="25560" marR="25560"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GI Cancer Syndromes</a:t>
                      </a:r>
                      <a:endParaRPr lang="pl-PL" sz="1050" b="0" strike="noStrike" spc="-1">
                        <a:latin typeface="Arial"/>
                      </a:endParaRPr>
                    </a:p>
                  </a:txBody>
                  <a:tcPr marL="25560" marR="25560"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05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Familial adenomatous polyposis (</a:t>
                      </a:r>
                      <a:r>
                        <a:rPr lang="pl-PL" sz="1050" b="0" i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APC, MUTYH</a:t>
                      </a:r>
                      <a:r>
                        <a:rPr lang="pl-PL" sz="105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), Juvenile polyposis syndrome (</a:t>
                      </a:r>
                      <a:r>
                        <a:rPr lang="pl-PL" sz="1050" b="0" i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SMAD4, BMPR1A</a:t>
                      </a:r>
                      <a:r>
                        <a:rPr lang="pl-PL" sz="105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), Peutz-Jeghers syndrome (</a:t>
                      </a:r>
                      <a:r>
                        <a:rPr lang="pl-PL" sz="1050" b="0" i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STK11, LKB1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), Lynch syndrome 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MSH2, MSH6, MLH1, PMS2, EPCAM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), congenital mismatch repair syndrome—CMMRD (see Lynch syndrome genes)</a:t>
                      </a:r>
                      <a:endParaRPr lang="pl-PL" sz="1050" b="0" strike="noStrike" spc="-1">
                        <a:latin typeface="Arial"/>
                      </a:endParaRPr>
                    </a:p>
                  </a:txBody>
                  <a:tcPr marL="25560" marR="25560"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Neuroendocrine Syndromes</a:t>
                      </a:r>
                      <a:endParaRPr lang="pl-PL" sz="1050" b="0" strike="noStrike" spc="-1">
                        <a:latin typeface="Arial"/>
                      </a:endParaRPr>
                    </a:p>
                  </a:txBody>
                  <a:tcPr marL="25560" marR="25560"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05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Multiple Endocrine Neoplasia (MEN)-1(</a:t>
                      </a:r>
                      <a:r>
                        <a:rPr lang="pl-PL" sz="1050" b="0" i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MEN1</a:t>
                      </a:r>
                      <a:r>
                        <a:rPr lang="pl-PL" sz="105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), MEN2A (</a:t>
                      </a:r>
                      <a:r>
                        <a:rPr lang="pl-PL" sz="1050" b="0" i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RET</a:t>
                      </a:r>
                      <a:r>
                        <a:rPr lang="pl-PL" sz="105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), MEN2B (</a:t>
                      </a:r>
                      <a:r>
                        <a:rPr lang="pl-PL" sz="1050" b="0" i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RET</a:t>
                      </a:r>
                      <a:r>
                        <a:rPr lang="pl-PL" sz="105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), MEN4 (</a:t>
                      </a:r>
                      <a:r>
                        <a:rPr lang="pl-PL" sz="1050" b="0" i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CDKN1B</a:t>
                      </a:r>
                      <a:r>
                        <a:rPr lang="pl-PL" sz="105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), von Hippel Lindau (</a:t>
                      </a:r>
                      <a:r>
                        <a:rPr lang="pl-PL" sz="1050" b="0" i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VHL</a:t>
                      </a:r>
                      <a:r>
                        <a:rPr lang="pl-PL" sz="105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), 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hereditary paraganglioma/ pheochromocytoma syndrome 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SDHA, SDHB, SDHC, SDHD, SDHAF2, TMEM127, MAX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 familial thyroid cancer 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RET, NTRK1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), parathyroid cancer syndrome 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CDC73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pl-PL" sz="1050" b="0" strike="noStrike" spc="-1">
                        <a:latin typeface="Arial"/>
                      </a:endParaRPr>
                    </a:p>
                  </a:txBody>
                  <a:tcPr marL="25560" marR="25560"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Leukemia Predisposition Syndromes</a:t>
                      </a:r>
                      <a:endParaRPr lang="pl-PL" sz="1050" b="0" strike="noStrike" spc="-1">
                        <a:latin typeface="Arial"/>
                      </a:endParaRPr>
                    </a:p>
                  </a:txBody>
                  <a:tcPr marL="25560" marR="25560"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LFS, CMMRD, Susceptibility to ALL 3 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PAX5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), 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GATA2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-associated predisposition to myelodynsplasia/acute myeloid leukemia (AML), 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CEBPA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-associated predisposition to AML, thrombocytopenia, type 5 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ETV6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), Familial platelet disorder with associated myeloid malignancy 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RUNX1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), Ataxia-pancytopenia syndrome 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SAMD9L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), Myelodysplasia, infection, restriction of growth, adrenal hypoplasia, genital phenotypes and enteropathy 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SAMD9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pl-PL" sz="1050" b="0" strike="noStrike" spc="-1">
                        <a:latin typeface="Arial"/>
                      </a:endParaRPr>
                    </a:p>
                  </a:txBody>
                  <a:tcPr marL="25560" marR="25560"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7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DNA Instability Syndromes</a:t>
                      </a:r>
                      <a:endParaRPr lang="pl-PL" sz="1050" b="0" strike="noStrike" spc="-1">
                        <a:latin typeface="Arial"/>
                      </a:endParaRPr>
                    </a:p>
                  </a:txBody>
                  <a:tcPr marL="25560" marR="25560"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05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Ataxia telangiectasia (</a:t>
                      </a:r>
                      <a:r>
                        <a:rPr lang="pl-PL" sz="1050" b="0" i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ATM</a:t>
                      </a:r>
                      <a:r>
                        <a:rPr lang="pl-PL" sz="105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), Bloom syndrome (</a:t>
                      </a:r>
                      <a:r>
                        <a:rPr lang="pl-PL" sz="1050" b="0" i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BLM</a:t>
                      </a:r>
                      <a:r>
                        <a:rPr lang="pl-PL" sz="105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), Fanconi anemia (</a:t>
                      </a:r>
                      <a:r>
                        <a:rPr lang="pl-PL" sz="1050" b="0" i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FANCA-V, RAD51C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), Xeroderma pigmentosum 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XPA, XPC, ERCC2, POLH, DDB2</a:t>
                      </a:r>
                      <a:r>
                        <a:rPr lang="pl-PL" sz="105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), Nijmegen breakage syndrome (</a:t>
                      </a:r>
                      <a:r>
                        <a:rPr lang="pl-PL" sz="1050" b="0" i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NBN</a:t>
                      </a:r>
                      <a:r>
                        <a:rPr lang="pl-PL" sz="105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), Diamond-Blackfan syndrome 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RPS7, -10, -17, -19, -24, -26; RPL5, -11, -19, -35A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), Dyskeratosis congenita 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DKC1, TINF2, TERC, TERT, NHP2, NOP10, WRAP53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), Rothmund-Thompson syndrome (</a:t>
                      </a:r>
                      <a:r>
                        <a:rPr lang="pl-PL" sz="1050" b="0" i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RECQL4</a:t>
                      </a:r>
                      <a:r>
                        <a:rPr lang="pl-PL" sz="105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pl-PL" sz="1050" b="0" strike="noStrike" spc="-1">
                        <a:latin typeface="Arial"/>
                      </a:endParaRPr>
                    </a:p>
                  </a:txBody>
                  <a:tcPr marL="25560" marR="25560"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2" name="Prostokąt 3"/>
          <p:cNvSpPr/>
          <p:nvPr/>
        </p:nvSpPr>
        <p:spPr>
          <a:xfrm>
            <a:off x="6503400" y="5933160"/>
            <a:ext cx="262800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Clin Cancer Res. 2017 Jun 1; 23(11): e1–e5.</a:t>
            </a:r>
            <a:endParaRPr lang="pl-PL" sz="1100" b="0" strike="noStrike" spc="-1">
              <a:latin typeface="Arial"/>
            </a:endParaRPr>
          </a:p>
        </p:txBody>
      </p:sp>
      <p:sp>
        <p:nvSpPr>
          <p:cNvPr id="293" name="pole tekstowe 2"/>
          <p:cNvSpPr/>
          <p:nvPr/>
        </p:nvSpPr>
        <p:spPr>
          <a:xfrm>
            <a:off x="539640" y="5933160"/>
            <a:ext cx="338328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00B050"/>
                </a:solidFill>
                <a:latin typeface="Calibri"/>
                <a:ea typeface="DejaVu Sans"/>
              </a:rPr>
              <a:t>z. Turcota, vHL, z. Gardnera, TSC</a:t>
            </a:r>
            <a:endParaRPr lang="pl-PL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295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6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297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98" name="pole tekstowe 1"/>
          <p:cNvSpPr/>
          <p:nvPr/>
        </p:nvSpPr>
        <p:spPr>
          <a:xfrm>
            <a:off x="1259640" y="188640"/>
            <a:ext cx="4319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ONKOLOGIA</a:t>
            </a:r>
            <a:endParaRPr lang="pl-PL" sz="3600" b="0" strike="noStrike" spc="-1">
              <a:latin typeface="Arial"/>
            </a:endParaRPr>
          </a:p>
        </p:txBody>
      </p:sp>
      <p:pic>
        <p:nvPicPr>
          <p:cNvPr id="299" name="Picture 2" descr="Znalezione obrazy dla zapytania beckwith wiedemann syndrome'"/>
          <p:cNvPicPr/>
          <p:nvPr/>
        </p:nvPicPr>
        <p:blipFill>
          <a:blip r:embed="rId2"/>
          <a:stretch/>
        </p:blipFill>
        <p:spPr>
          <a:xfrm>
            <a:off x="144720" y="833040"/>
            <a:ext cx="4053600" cy="324288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4" descr="Znalezione obrazy dla zapytania beckwith wiedemann syndrome'"/>
          <p:cNvPicPr/>
          <p:nvPr/>
        </p:nvPicPr>
        <p:blipFill>
          <a:blip r:embed="rId3"/>
          <a:stretch/>
        </p:blipFill>
        <p:spPr>
          <a:xfrm>
            <a:off x="4788000" y="188640"/>
            <a:ext cx="3808800" cy="304704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6" descr="Znalezione obrazy dla zapytania beckwith wiedemann syndrome'"/>
          <p:cNvPicPr/>
          <p:nvPr/>
        </p:nvPicPr>
        <p:blipFill>
          <a:blip r:embed="rId4"/>
          <a:stretch/>
        </p:blipFill>
        <p:spPr>
          <a:xfrm>
            <a:off x="4370760" y="3523680"/>
            <a:ext cx="3713760" cy="2856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303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305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06" name="pole tekstowe 5"/>
          <p:cNvSpPr/>
          <p:nvPr/>
        </p:nvSpPr>
        <p:spPr>
          <a:xfrm>
            <a:off x="107640" y="188640"/>
            <a:ext cx="856800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200" b="1" strike="noStrike" spc="-1">
                <a:solidFill>
                  <a:srgbClr val="FF0000"/>
                </a:solidFill>
                <a:latin typeface="Arial"/>
                <a:ea typeface="DejaVu Sans"/>
              </a:rPr>
              <a:t>Zespoły predyspozycji do nowotworów</a:t>
            </a:r>
            <a:endParaRPr lang="pl-PL" sz="3200" b="0" strike="noStrike" spc="-1">
              <a:latin typeface="Arial"/>
            </a:endParaRPr>
          </a:p>
        </p:txBody>
      </p:sp>
      <p:pic>
        <p:nvPicPr>
          <p:cNvPr id="307" name="Picture 2" descr="C:\Users\Dell\Desktop\Kurs\Onkologia\cancer predisposition syndromes.png"/>
          <p:cNvPicPr/>
          <p:nvPr/>
        </p:nvPicPr>
        <p:blipFill>
          <a:blip r:embed="rId2"/>
          <a:stretch/>
        </p:blipFill>
        <p:spPr>
          <a:xfrm>
            <a:off x="971640" y="898200"/>
            <a:ext cx="7010640" cy="5732280"/>
          </a:xfrm>
          <a:prstGeom prst="rect">
            <a:avLst/>
          </a:prstGeom>
          <a:ln w="0">
            <a:noFill/>
          </a:ln>
        </p:spPr>
      </p:pic>
      <p:sp>
        <p:nvSpPr>
          <p:cNvPr id="308" name="Łącznik prosty ze strzałką 12"/>
          <p:cNvSpPr/>
          <p:nvPr/>
        </p:nvSpPr>
        <p:spPr>
          <a:xfrm>
            <a:off x="323640" y="4077000"/>
            <a:ext cx="646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Łącznik prosty ze strzałką 14"/>
          <p:cNvSpPr/>
          <p:nvPr/>
        </p:nvSpPr>
        <p:spPr>
          <a:xfrm>
            <a:off x="323640" y="5301360"/>
            <a:ext cx="646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Łącznik prosty ze strzałką 16"/>
          <p:cNvSpPr/>
          <p:nvPr/>
        </p:nvSpPr>
        <p:spPr>
          <a:xfrm>
            <a:off x="323640" y="2997000"/>
            <a:ext cx="6469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1" name="Prostokąt 17"/>
          <p:cNvSpPr/>
          <p:nvPr/>
        </p:nvSpPr>
        <p:spPr>
          <a:xfrm>
            <a:off x="4810320" y="6606720"/>
            <a:ext cx="2070000" cy="2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Ripperger T, Am J Med. Gen 2017</a:t>
            </a:r>
            <a:endParaRPr lang="pl-PL" sz="11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upa 2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grpSp>
          <p:nvGrpSpPr>
            <p:cNvPr id="94" name="Grupa 10"/>
            <p:cNvGrpSpPr/>
            <p:nvPr/>
          </p:nvGrpSpPr>
          <p:grpSpPr>
            <a:xfrm>
              <a:off x="0" y="980640"/>
              <a:ext cx="9144000" cy="5776920"/>
              <a:chOff x="0" y="980640"/>
              <a:chExt cx="9144000" cy="5776920"/>
            </a:xfrm>
          </p:grpSpPr>
          <p:sp>
            <p:nvSpPr>
              <p:cNvPr id="95" name="Łącznik prostoliniowy 6"/>
              <p:cNvSpPr/>
              <p:nvPr/>
            </p:nvSpPr>
            <p:spPr>
              <a:xfrm>
                <a:off x="6228000" y="6381000"/>
                <a:ext cx="2916000" cy="360"/>
              </a:xfrm>
              <a:prstGeom prst="line">
                <a:avLst/>
              </a:prstGeom>
              <a:ln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6" name="pole tekstowe 7"/>
              <p:cNvSpPr/>
              <p:nvPr/>
            </p:nvSpPr>
            <p:spPr>
              <a:xfrm>
                <a:off x="7380360" y="6500520"/>
                <a:ext cx="1582920" cy="257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pl-PL" sz="1100" b="1" strike="noStrike" spc="-1">
                    <a:solidFill>
                      <a:srgbClr val="FF0000"/>
                    </a:solidFill>
                    <a:latin typeface="Calibri"/>
                    <a:ea typeface="DejaVu Sans"/>
                  </a:rPr>
                  <a:t>Kurs pediatria 2020 ©</a:t>
                </a:r>
                <a:endParaRPr lang="pl-PL" sz="1100" b="0" strike="noStrike" spc="-1">
                  <a:latin typeface="Arial"/>
                </a:endParaRPr>
              </a:p>
            </p:txBody>
          </p:sp>
          <p:sp>
            <p:nvSpPr>
              <p:cNvPr id="97" name="Łącznik prostoliniowy 9"/>
              <p:cNvSpPr/>
              <p:nvPr/>
            </p:nvSpPr>
            <p:spPr>
              <a:xfrm>
                <a:off x="0" y="980640"/>
                <a:ext cx="5724000" cy="360"/>
              </a:xfrm>
              <a:prstGeom prst="line">
                <a:avLst/>
              </a:prstGeom>
              <a:ln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pic>
          <p:nvPicPr>
            <p:cNvPr id="98" name="Picture 2" descr="C:\Users\Dell\Desktop\Kurs\Onkologia\cancer incidence 0-14.jpg"/>
            <p:cNvPicPr/>
            <p:nvPr/>
          </p:nvPicPr>
          <p:blipFill>
            <a:blip r:embed="rId2"/>
            <a:stretch/>
          </p:blipFill>
          <p:spPr>
            <a:xfrm>
              <a:off x="162000" y="1124640"/>
              <a:ext cx="8801640" cy="4950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9" name="pole tekstowe 1"/>
            <p:cNvSpPr/>
            <p:nvPr/>
          </p:nvSpPr>
          <p:spPr>
            <a:xfrm>
              <a:off x="8021880" y="6076080"/>
              <a:ext cx="94140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NIH 2019</a:t>
              </a:r>
              <a:endParaRPr lang="pl-PL" sz="1100" b="0" strike="noStrike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313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4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315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16" name="pole tekstowe 5"/>
          <p:cNvSpPr/>
          <p:nvPr/>
        </p:nvSpPr>
        <p:spPr>
          <a:xfrm>
            <a:off x="1259640" y="188640"/>
            <a:ext cx="6551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Guzy kości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317" name="pole tekstowe 8"/>
          <p:cNvSpPr/>
          <p:nvPr/>
        </p:nvSpPr>
        <p:spPr>
          <a:xfrm>
            <a:off x="520200" y="1484640"/>
            <a:ext cx="6839640" cy="91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pic>
        <p:nvPicPr>
          <p:cNvPr id="318" name="Picture 2" descr="C:\Users\Dell\Desktop\Kurs\Onkologia\bone benign vs. melignant.jpg"/>
          <p:cNvPicPr/>
          <p:nvPr/>
        </p:nvPicPr>
        <p:blipFill>
          <a:blip r:embed="rId2"/>
          <a:stretch/>
        </p:blipFill>
        <p:spPr>
          <a:xfrm>
            <a:off x="1178640" y="1196640"/>
            <a:ext cx="6713280" cy="4666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320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1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2019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322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23" name="pole tekstowe 5"/>
          <p:cNvSpPr/>
          <p:nvPr/>
        </p:nvSpPr>
        <p:spPr>
          <a:xfrm>
            <a:off x="1259640" y="188640"/>
            <a:ext cx="6551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Guzy kości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324" name="pole tekstowe 8"/>
          <p:cNvSpPr/>
          <p:nvPr/>
        </p:nvSpPr>
        <p:spPr>
          <a:xfrm>
            <a:off x="520200" y="1484640"/>
            <a:ext cx="6839640" cy="91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pic>
        <p:nvPicPr>
          <p:cNvPr id="325" name="Picture 2" descr="C:\Users\Dell\Desktop\Kurs\Onkologia\guzy kości.png"/>
          <p:cNvPicPr/>
          <p:nvPr/>
        </p:nvPicPr>
        <p:blipFill>
          <a:blip r:embed="rId2"/>
          <a:stretch/>
        </p:blipFill>
        <p:spPr>
          <a:xfrm>
            <a:off x="344880" y="1124640"/>
            <a:ext cx="4190040" cy="501876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4"/>
          <p:cNvPicPr/>
          <p:nvPr/>
        </p:nvPicPr>
        <p:blipFill>
          <a:blip r:embed="rId3"/>
          <a:stretch/>
        </p:blipFill>
        <p:spPr>
          <a:xfrm>
            <a:off x="5024160" y="49680"/>
            <a:ext cx="3914280" cy="6688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328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29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330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31" name="pole tekstowe 5"/>
          <p:cNvSpPr/>
          <p:nvPr/>
        </p:nvSpPr>
        <p:spPr>
          <a:xfrm>
            <a:off x="1259640" y="188640"/>
            <a:ext cx="6551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Guzy kości - złośliwe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332" name="pole tekstowe 8"/>
          <p:cNvSpPr/>
          <p:nvPr/>
        </p:nvSpPr>
        <p:spPr>
          <a:xfrm>
            <a:off x="520200" y="1484640"/>
            <a:ext cx="6839640" cy="338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0-1 r.ż</a:t>
            </a:r>
            <a:endParaRPr lang="pl-PL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Meta NBL</a:t>
            </a:r>
            <a:endParaRPr lang="pl-PL" sz="24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1-10 r.ż</a:t>
            </a:r>
            <a:endParaRPr lang="pl-PL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Histiocytoza X</a:t>
            </a:r>
            <a:endParaRPr lang="pl-PL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Mięsak Ewinga</a:t>
            </a:r>
            <a:endParaRPr lang="pl-PL" sz="24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10-20r.ż</a:t>
            </a:r>
            <a:endParaRPr lang="pl-PL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Osteosarcoma</a:t>
            </a:r>
            <a:endParaRPr lang="pl-PL" sz="24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Mięsak Ewinga</a:t>
            </a: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334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5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336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37" name="pole tekstowe 5"/>
          <p:cNvSpPr/>
          <p:nvPr/>
        </p:nvSpPr>
        <p:spPr>
          <a:xfrm>
            <a:off x="1259640" y="188640"/>
            <a:ext cx="6551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Guzy kości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338" name="pole tekstowe 8"/>
          <p:cNvSpPr/>
          <p:nvPr/>
        </p:nvSpPr>
        <p:spPr>
          <a:xfrm>
            <a:off x="520200" y="1484640"/>
            <a:ext cx="6839640" cy="91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339" name="pole tekstowe 1"/>
          <p:cNvSpPr/>
          <p:nvPr/>
        </p:nvSpPr>
        <p:spPr>
          <a:xfrm>
            <a:off x="395640" y="1268640"/>
            <a:ext cx="8063640" cy="48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Osteosarcoma</a:t>
            </a:r>
            <a:endParaRPr lang="pl-PL" sz="2400" b="0" strike="noStrike" spc="-1">
              <a:latin typeface="Arial"/>
            </a:endParaRPr>
          </a:p>
          <a:p>
            <a:pPr marL="800280" lvl="1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W okresie szybkiego wzrostu (15-19 yo)</a:t>
            </a:r>
            <a:endParaRPr lang="pl-PL" sz="2400" b="0" strike="noStrike" spc="-1">
              <a:latin typeface="Arial"/>
            </a:endParaRPr>
          </a:p>
          <a:p>
            <a:pPr marL="800280" lvl="1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M&gt;F</a:t>
            </a:r>
            <a:endParaRPr lang="pl-PL" sz="2400" b="0" strike="noStrike" spc="-1">
              <a:latin typeface="Arial"/>
            </a:endParaRPr>
          </a:p>
          <a:p>
            <a:pPr marL="800280" lvl="1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50% okołokolanowo</a:t>
            </a:r>
            <a:endParaRPr lang="pl-PL" sz="2400" b="0" strike="noStrike" spc="-1">
              <a:latin typeface="Arial"/>
            </a:endParaRPr>
          </a:p>
          <a:p>
            <a:pPr marL="800280" lvl="1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Przynasada bliższa kości ramiennej</a:t>
            </a:r>
            <a:endParaRPr lang="pl-PL" sz="2400" b="0" strike="noStrike" spc="-1">
              <a:latin typeface="Arial"/>
            </a:endParaRPr>
          </a:p>
          <a:p>
            <a:pPr marL="800280" lvl="1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Nie przekracza chrząstki wzrostowej</a:t>
            </a:r>
            <a:endParaRPr lang="pl-PL" sz="2400" b="0" strike="noStrike" spc="-1">
              <a:latin typeface="Arial"/>
            </a:endParaRPr>
          </a:p>
          <a:p>
            <a:pPr marL="800280" lvl="1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Postacie pozakostne</a:t>
            </a: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  <a:p>
            <a:pPr marL="800280" lvl="1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Ból!!!</a:t>
            </a:r>
            <a:endParaRPr lang="pl-PL" sz="2400" b="0" strike="noStrike" spc="-1">
              <a:latin typeface="Arial"/>
            </a:endParaRPr>
          </a:p>
          <a:p>
            <a:pPr marL="800280" lvl="1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Zaburzenia ruchomości, obrzęk kończyny</a:t>
            </a:r>
            <a:endParaRPr lang="pl-PL" sz="2400" b="0" strike="noStrike" spc="-1">
              <a:latin typeface="Arial"/>
            </a:endParaRPr>
          </a:p>
          <a:p>
            <a:pPr marL="800280" lvl="1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Rzadko złamania patologiczne</a:t>
            </a:r>
            <a:endParaRPr lang="pl-PL" sz="2400" b="0" strike="noStrike" spc="-1">
              <a:latin typeface="Arial"/>
            </a:endParaRPr>
          </a:p>
          <a:p>
            <a:pPr marL="800280" lvl="1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RTG: „mole eaten”, skip lesons, </a:t>
            </a:r>
            <a:r>
              <a:rPr lang="pl-PL" sz="2400" b="0" strike="noStrike" spc="-1">
                <a:solidFill>
                  <a:srgbClr val="FF0000"/>
                </a:solidFill>
                <a:latin typeface="Calibri"/>
                <a:ea typeface="DejaVu Sans"/>
              </a:rPr>
              <a:t>trójkąt Codmana</a:t>
            </a: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star burst</a:t>
            </a:r>
            <a:endParaRPr lang="pl-PL" sz="2400" b="0" strike="noStrike" spc="-1">
              <a:latin typeface="Arial"/>
            </a:endParaRPr>
          </a:p>
        </p:txBody>
      </p:sp>
      <p:pic>
        <p:nvPicPr>
          <p:cNvPr id="340" name="Picture 2" descr="C:\Users\Dell\Desktop\Kurs\Onkologia\wzrost.jpg"/>
          <p:cNvPicPr/>
          <p:nvPr/>
        </p:nvPicPr>
        <p:blipFill>
          <a:blip r:embed="rId2"/>
          <a:stretch/>
        </p:blipFill>
        <p:spPr>
          <a:xfrm>
            <a:off x="6661440" y="1628640"/>
            <a:ext cx="2048040" cy="1377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342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43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344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45" name="pole tekstowe 5"/>
          <p:cNvSpPr/>
          <p:nvPr/>
        </p:nvSpPr>
        <p:spPr>
          <a:xfrm>
            <a:off x="1259640" y="188640"/>
            <a:ext cx="6551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Guzy kości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346" name="pole tekstowe 8"/>
          <p:cNvSpPr/>
          <p:nvPr/>
        </p:nvSpPr>
        <p:spPr>
          <a:xfrm>
            <a:off x="520200" y="1484640"/>
            <a:ext cx="6839640" cy="91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347" name="pole tekstowe 11"/>
          <p:cNvSpPr/>
          <p:nvPr/>
        </p:nvSpPr>
        <p:spPr>
          <a:xfrm>
            <a:off x="395640" y="1268640"/>
            <a:ext cx="6191640" cy="374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Mięsak Ewinga</a:t>
            </a:r>
            <a:endParaRPr lang="pl-PL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5-30 yo (szczyt 10-15)</a:t>
            </a:r>
            <a:endParaRPr lang="pl-PL" sz="2400" b="0" strike="noStrike" spc="-1">
              <a:latin typeface="Arial"/>
            </a:endParaRPr>
          </a:p>
          <a:p>
            <a:pPr marL="800280" lvl="1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1-10     27%</a:t>
            </a:r>
            <a:endParaRPr lang="pl-PL" sz="2400" b="0" strike="noStrike" spc="-1">
              <a:latin typeface="Arial"/>
            </a:endParaRPr>
          </a:p>
          <a:p>
            <a:pPr marL="800280" lvl="1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10-20   64%</a:t>
            </a:r>
            <a:endParaRPr lang="pl-PL" sz="2400" b="0" strike="noStrike" spc="-1">
              <a:latin typeface="Arial"/>
            </a:endParaRPr>
          </a:p>
          <a:p>
            <a:pPr marL="800280" lvl="1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20-30   9%</a:t>
            </a:r>
            <a:endParaRPr lang="pl-PL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M=F</a:t>
            </a: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Częściej niż OS objawy ogólne </a:t>
            </a:r>
            <a:endParaRPr lang="pl-PL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Każda kość, również płaska</a:t>
            </a: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349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0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351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52" name="pole tekstowe 5"/>
          <p:cNvSpPr/>
          <p:nvPr/>
        </p:nvSpPr>
        <p:spPr>
          <a:xfrm>
            <a:off x="1259640" y="188640"/>
            <a:ext cx="6551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Guzy kości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353" name="pole tekstowe 8"/>
          <p:cNvSpPr/>
          <p:nvPr/>
        </p:nvSpPr>
        <p:spPr>
          <a:xfrm>
            <a:off x="520200" y="1484640"/>
            <a:ext cx="6839640" cy="91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graphicFrame>
        <p:nvGraphicFramePr>
          <p:cNvPr id="354" name="Tabela 1"/>
          <p:cNvGraphicFramePr/>
          <p:nvPr/>
        </p:nvGraphicFramePr>
        <p:xfrm>
          <a:off x="1319760" y="1628640"/>
          <a:ext cx="6431760" cy="3687480"/>
        </p:xfrm>
        <a:graphic>
          <a:graphicData uri="http://schemas.openxmlformats.org/drawingml/2006/table">
            <a:tbl>
              <a:tblPr/>
              <a:tblGrid>
                <a:gridCol w="21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4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36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OS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ES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Wiek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nastolatki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małe też(1/3)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M/F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M&gt;F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M=F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Lokalizacja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Kolano, ramię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Wszędzie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Objawy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lokalne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Lokalne, ogólne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RTG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Trójkąt Codmana</a:t>
                      </a: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Wingdings"/>
                        </a:rPr>
                        <a:t>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3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Leczenie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ChTx, Chir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ChTx, Chir, RTx HSCT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356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7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358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59" name="pole tekstowe 5"/>
          <p:cNvSpPr/>
          <p:nvPr/>
        </p:nvSpPr>
        <p:spPr>
          <a:xfrm>
            <a:off x="1259640" y="188640"/>
            <a:ext cx="6551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Hepatoblastoma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360" name="pole tekstowe 8"/>
          <p:cNvSpPr/>
          <p:nvPr/>
        </p:nvSpPr>
        <p:spPr>
          <a:xfrm>
            <a:off x="520200" y="1484640"/>
            <a:ext cx="6839640" cy="301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Zapadalność 60% &lt;2 lata</a:t>
            </a: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Objawy:</a:t>
            </a:r>
            <a:br/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utrata apetytu </a:t>
            </a:r>
            <a:endParaRPr lang="pl-PL" sz="24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-utrata masy ciała </a:t>
            </a:r>
            <a:endParaRPr lang="pl-PL" sz="24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kacheksja</a:t>
            </a:r>
            <a:endParaRPr lang="pl-PL" sz="24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wodobrzusze </a:t>
            </a:r>
            <a:endParaRPr lang="pl-PL" sz="24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-wyczuwalny guz </a:t>
            </a:r>
            <a:endParaRPr lang="pl-PL" sz="2400" b="0" strike="noStrike" spc="-1">
              <a:latin typeface="Arial"/>
            </a:endParaRPr>
          </a:p>
          <a:p>
            <a:pPr marL="457200" indent="-45612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-żółtaczka</a:t>
            </a:r>
            <a:endParaRPr lang="pl-PL" sz="2400" b="0" strike="noStrike" spc="-1">
              <a:latin typeface="Arial"/>
            </a:endParaRPr>
          </a:p>
        </p:txBody>
      </p:sp>
      <p:pic>
        <p:nvPicPr>
          <p:cNvPr id="361" name="Picture 2" descr="A four-year-old female with hepatoblastoma of the left lobe treated... |  Download Scientific Diagram"/>
          <p:cNvPicPr/>
          <p:nvPr/>
        </p:nvPicPr>
        <p:blipFill>
          <a:blip r:embed="rId2"/>
          <a:stretch/>
        </p:blipFill>
        <p:spPr>
          <a:xfrm>
            <a:off x="3592080" y="2761560"/>
            <a:ext cx="5550840" cy="3539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363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4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365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66" name="pole tekstowe 5"/>
          <p:cNvSpPr/>
          <p:nvPr/>
        </p:nvSpPr>
        <p:spPr>
          <a:xfrm>
            <a:off x="1259640" y="188640"/>
            <a:ext cx="6551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Hepatoblastoma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367" name="pole tekstowe 8"/>
          <p:cNvSpPr/>
          <p:nvPr/>
        </p:nvSpPr>
        <p:spPr>
          <a:xfrm>
            <a:off x="520200" y="1484640"/>
            <a:ext cx="6839640" cy="91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pic>
        <p:nvPicPr>
          <p:cNvPr id="368" name="Picture 2" descr="Figure 6 from Towards an international pediatric liver tumor consensus  classification: proceedings of the Los Angeles COG liver tumors symposium |  Semantic Scholar"/>
          <p:cNvPicPr/>
          <p:nvPr/>
        </p:nvPicPr>
        <p:blipFill>
          <a:blip r:embed="rId2"/>
          <a:srcRect b="3561"/>
          <a:stretch/>
        </p:blipFill>
        <p:spPr>
          <a:xfrm>
            <a:off x="477360" y="1124640"/>
            <a:ext cx="6598800" cy="4911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370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1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372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73" name="pole tekstowe 5"/>
          <p:cNvSpPr/>
          <p:nvPr/>
        </p:nvSpPr>
        <p:spPr>
          <a:xfrm>
            <a:off x="1259640" y="188640"/>
            <a:ext cx="6551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Retinoblastoma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374" name="pole tekstowe 8"/>
          <p:cNvSpPr/>
          <p:nvPr/>
        </p:nvSpPr>
        <p:spPr>
          <a:xfrm>
            <a:off x="520200" y="1484640"/>
            <a:ext cx="6839640" cy="91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pic>
        <p:nvPicPr>
          <p:cNvPr id="375" name="Picture 2" descr="C:\Users\Dell\Desktop\Kurs\Onkologia\RBL.jpg"/>
          <p:cNvPicPr/>
          <p:nvPr/>
        </p:nvPicPr>
        <p:blipFill>
          <a:blip r:embed="rId2"/>
          <a:stretch/>
        </p:blipFill>
        <p:spPr>
          <a:xfrm>
            <a:off x="5716440" y="314280"/>
            <a:ext cx="3120120" cy="2339640"/>
          </a:xfrm>
          <a:prstGeom prst="rect">
            <a:avLst/>
          </a:prstGeom>
          <a:ln w="0">
            <a:noFill/>
          </a:ln>
        </p:spPr>
      </p:pic>
      <p:sp>
        <p:nvSpPr>
          <p:cNvPr id="376" name="pole tekstowe 2"/>
          <p:cNvSpPr/>
          <p:nvPr/>
        </p:nvSpPr>
        <p:spPr>
          <a:xfrm>
            <a:off x="827640" y="1340640"/>
            <a:ext cx="7127640" cy="4283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Guz małych dzieci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Dziedziczny – RB1mt – następuje bardzo wcześnie 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w życiu płodowym, uszkodzenie bialleliczne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marL="216000" indent="-215280">
              <a:lnSpc>
                <a:spcPct val="80000"/>
              </a:lnSpc>
              <a:spcBef>
                <a:spcPts val="700"/>
              </a:spcBef>
              <a:spcAft>
                <a:spcPts val="2100"/>
              </a:spcAft>
              <a:buSzPct val="102974"/>
              <a:buBlip>
                <a:blip r:embed="rId3"/>
              </a:buBlip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wiek: 12-14 miesięcy, 85% &lt;3 lata</a:t>
            </a:r>
            <a:endParaRPr lang="pl-PL" sz="1800" b="0" strike="noStrike" spc="-1">
              <a:latin typeface="Arial"/>
            </a:endParaRPr>
          </a:p>
          <a:p>
            <a:pPr marL="216000" indent="-215280">
              <a:lnSpc>
                <a:spcPct val="80000"/>
              </a:lnSpc>
              <a:spcBef>
                <a:spcPts val="700"/>
              </a:spcBef>
              <a:spcAft>
                <a:spcPts val="2100"/>
              </a:spcAft>
              <a:buSzPct val="102974"/>
              <a:buBlip>
                <a:blip r:embed="rId3"/>
              </a:buBlip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objawy: leukocoria, zez, ślepota</a:t>
            </a:r>
            <a:endParaRPr lang="pl-PL" sz="1800" b="0" strike="noStrike" spc="-1">
              <a:latin typeface="Arial"/>
            </a:endParaRPr>
          </a:p>
          <a:p>
            <a:pPr marL="216000" indent="-215280">
              <a:lnSpc>
                <a:spcPct val="80000"/>
              </a:lnSpc>
              <a:spcBef>
                <a:spcPts val="700"/>
              </a:spcBef>
              <a:spcAft>
                <a:spcPts val="2100"/>
              </a:spcAft>
              <a:buSzPct val="102974"/>
              <a:buBlip>
                <a:blip r:embed="rId3"/>
              </a:buBlip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Może obejmować nerw wzrokowy, PMR  i szpik kostny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marL="1371600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marL="1371600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378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9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380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81" name="pole tekstowe 5"/>
          <p:cNvSpPr/>
          <p:nvPr/>
        </p:nvSpPr>
        <p:spPr>
          <a:xfrm>
            <a:off x="1259640" y="188640"/>
            <a:ext cx="6551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HSCT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382" name="pole tekstowe 8"/>
          <p:cNvSpPr/>
          <p:nvPr/>
        </p:nvSpPr>
        <p:spPr>
          <a:xfrm>
            <a:off x="520200" y="1484640"/>
            <a:ext cx="6839640" cy="91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383" name="pole tekstowe 1"/>
          <p:cNvSpPr/>
          <p:nvPr/>
        </p:nvSpPr>
        <p:spPr>
          <a:xfrm>
            <a:off x="899640" y="1484640"/>
            <a:ext cx="6191640" cy="22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Dożylne podanie HSC CD34+ po uprzedniej mieloablacji</a:t>
            </a:r>
            <a:endParaRPr lang="pl-PL" sz="2400" b="0" strike="noStrike" spc="-1">
              <a:latin typeface="Arial"/>
            </a:endParaRPr>
          </a:p>
          <a:p>
            <a:pPr marL="800280" lvl="1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Auto-HSCT (guzy lite)</a:t>
            </a:r>
            <a:endParaRPr lang="pl-PL" sz="2400" b="0" strike="noStrike" spc="-1">
              <a:latin typeface="Arial"/>
            </a:endParaRPr>
          </a:p>
          <a:p>
            <a:pPr marL="800280" lvl="1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Allo-SCT (choroby rozrostowe szpiku, zespoły niewydolności szpiku, zaburzenia metabolizmu, zaburzenia odporności)</a:t>
            </a: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upa 11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grpSp>
          <p:nvGrpSpPr>
            <p:cNvPr id="101" name="Grupa 10"/>
            <p:cNvGrpSpPr/>
            <p:nvPr/>
          </p:nvGrpSpPr>
          <p:grpSpPr>
            <a:xfrm>
              <a:off x="0" y="980640"/>
              <a:ext cx="9144000" cy="5776920"/>
              <a:chOff x="0" y="980640"/>
              <a:chExt cx="9144000" cy="5776920"/>
            </a:xfrm>
          </p:grpSpPr>
          <p:sp>
            <p:nvSpPr>
              <p:cNvPr id="102" name="Łącznik prostoliniowy 6"/>
              <p:cNvSpPr/>
              <p:nvPr/>
            </p:nvSpPr>
            <p:spPr>
              <a:xfrm>
                <a:off x="6228000" y="6381000"/>
                <a:ext cx="2916000" cy="360"/>
              </a:xfrm>
              <a:prstGeom prst="line">
                <a:avLst/>
              </a:prstGeom>
              <a:ln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3" name="pole tekstowe 7"/>
              <p:cNvSpPr/>
              <p:nvPr/>
            </p:nvSpPr>
            <p:spPr>
              <a:xfrm>
                <a:off x="7380360" y="6500520"/>
                <a:ext cx="1582920" cy="257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pl-PL" sz="1100" b="1" strike="noStrike" spc="-1">
                    <a:solidFill>
                      <a:srgbClr val="FF0000"/>
                    </a:solidFill>
                    <a:latin typeface="Calibri"/>
                    <a:ea typeface="DejaVu Sans"/>
                  </a:rPr>
                  <a:t>Kurs pediatria 2020 ©</a:t>
                </a:r>
                <a:endParaRPr lang="pl-PL" sz="1100" b="0" strike="noStrike" spc="-1">
                  <a:latin typeface="Arial"/>
                </a:endParaRPr>
              </a:p>
            </p:txBody>
          </p:sp>
          <p:sp>
            <p:nvSpPr>
              <p:cNvPr id="104" name="Łącznik prostoliniowy 9"/>
              <p:cNvSpPr/>
              <p:nvPr/>
            </p:nvSpPr>
            <p:spPr>
              <a:xfrm>
                <a:off x="0" y="980640"/>
                <a:ext cx="5724000" cy="360"/>
              </a:xfrm>
              <a:prstGeom prst="line">
                <a:avLst/>
              </a:prstGeom>
              <a:ln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pic>
          <p:nvPicPr>
            <p:cNvPr id="105" name="Picture 2" descr="C:\Users\Dell\Desktop\Kurs\Onkologia\cancer incidence 14-19.jpg"/>
            <p:cNvPicPr/>
            <p:nvPr/>
          </p:nvPicPr>
          <p:blipFill>
            <a:blip r:embed="rId2"/>
            <a:stretch/>
          </p:blipFill>
          <p:spPr>
            <a:xfrm>
              <a:off x="376560" y="1124640"/>
              <a:ext cx="8380800" cy="4713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6" name="pole tekstowe 12"/>
            <p:cNvSpPr/>
            <p:nvPr/>
          </p:nvSpPr>
          <p:spPr>
            <a:xfrm>
              <a:off x="7814880" y="5853240"/>
              <a:ext cx="94140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NIH 2019</a:t>
              </a:r>
              <a:endParaRPr lang="pl-PL" sz="1100" b="0" strike="noStrike" spc="-1"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385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6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387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88" name="pole tekstowe 5"/>
          <p:cNvSpPr/>
          <p:nvPr/>
        </p:nvSpPr>
        <p:spPr>
          <a:xfrm>
            <a:off x="1259640" y="188640"/>
            <a:ext cx="6551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HSCT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389" name="pole tekstowe 8"/>
          <p:cNvSpPr/>
          <p:nvPr/>
        </p:nvSpPr>
        <p:spPr>
          <a:xfrm>
            <a:off x="520200" y="1484640"/>
            <a:ext cx="6839640" cy="91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390" name="pole tekstowe 1"/>
          <p:cNvSpPr/>
          <p:nvPr/>
        </p:nvSpPr>
        <p:spPr>
          <a:xfrm>
            <a:off x="899640" y="1484640"/>
            <a:ext cx="6191640" cy="301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Szczepienia po HSCT</a:t>
            </a: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SCHEMAT SZCEPIEŃ OD „0”</a:t>
            </a:r>
            <a:endParaRPr lang="pl-PL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Inaktywowane – liczba limfocytówCD 4(+) min 200(400)/ul</a:t>
            </a:r>
            <a:endParaRPr lang="pl-PL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Atenuowane – min 24m-ce po HSCT, min 500/ul CD 4(+) </a:t>
            </a:r>
            <a:endParaRPr lang="pl-PL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Nigdy nie szczepimy na gruźlicę</a:t>
            </a:r>
            <a:endParaRPr lang="pl-PL" sz="2400" b="0" strike="noStrike" spc="-1">
              <a:latin typeface="Arial"/>
            </a:endParaRPr>
          </a:p>
          <a:p>
            <a:pPr marL="343080" indent="-342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Nie szczepimy pacjentów z cGVHD</a:t>
            </a: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 Box 1"/>
          <p:cNvSpPr/>
          <p:nvPr/>
        </p:nvSpPr>
        <p:spPr>
          <a:xfrm>
            <a:off x="323640" y="55800"/>
            <a:ext cx="5134320" cy="164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</a:pPr>
            <a:r>
              <a:rPr lang="pl-PL" sz="40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Zapamiętaj</a:t>
            </a:r>
            <a:r>
              <a:rPr lang="pl-PL" sz="4000" b="1" strike="noStrike" spc="-1">
                <a:solidFill>
                  <a:srgbClr val="FF0000"/>
                </a:solidFill>
                <a:latin typeface="Arial Narrow"/>
                <a:ea typeface="Microsoft YaHei"/>
              </a:rPr>
              <a:t>!!!			</a:t>
            </a:r>
            <a:endParaRPr lang="pl-PL" sz="4000" b="0" strike="noStrike" spc="-1">
              <a:latin typeface="Arial"/>
            </a:endParaRPr>
          </a:p>
        </p:txBody>
      </p:sp>
      <p:graphicFrame>
        <p:nvGraphicFramePr>
          <p:cNvPr id="392" name="Tabela 1"/>
          <p:cNvGraphicFramePr/>
          <p:nvPr/>
        </p:nvGraphicFramePr>
        <p:xfrm>
          <a:off x="1619640" y="1917000"/>
          <a:ext cx="6095160" cy="4031640"/>
        </p:xfrm>
        <a:graphic>
          <a:graphicData uri="http://schemas.openxmlformats.org/drawingml/2006/table">
            <a:tbl>
              <a:tblPr/>
              <a:tblGrid>
                <a:gridCol w="304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8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4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Gorączka</a:t>
                      </a:r>
                      <a:r>
                        <a:rPr lang="pl-PL" sz="18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                  </a:t>
                      </a: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najczęściej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zakażenie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ALE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białaczka, chłoniak nerwiak niedojrzały, mięsak Ewinga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3" name="Picture 2" descr="Fever in children: everything you need to know about treatment | Maple"/>
          <p:cNvPicPr/>
          <p:nvPr/>
        </p:nvPicPr>
        <p:blipFill>
          <a:blip r:embed="rId3"/>
          <a:stretch/>
        </p:blipFill>
        <p:spPr>
          <a:xfrm>
            <a:off x="5448600" y="204480"/>
            <a:ext cx="3284280" cy="1344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 Box 1"/>
          <p:cNvSpPr/>
          <p:nvPr/>
        </p:nvSpPr>
        <p:spPr>
          <a:xfrm>
            <a:off x="323640" y="55800"/>
            <a:ext cx="5134320" cy="164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</a:pPr>
            <a:r>
              <a:rPr lang="pl-PL" sz="40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Zapamiętaj</a:t>
            </a:r>
            <a:r>
              <a:rPr lang="pl-PL" sz="4000" b="1" strike="noStrike" spc="-1">
                <a:solidFill>
                  <a:srgbClr val="FF0000"/>
                </a:solidFill>
                <a:latin typeface="Arial Narrow"/>
                <a:ea typeface="Microsoft YaHei"/>
              </a:rPr>
              <a:t>!!!			</a:t>
            </a:r>
            <a:endParaRPr lang="pl-PL" sz="4000" b="0" strike="noStrike" spc="-1">
              <a:latin typeface="Arial"/>
            </a:endParaRPr>
          </a:p>
        </p:txBody>
      </p:sp>
      <p:graphicFrame>
        <p:nvGraphicFramePr>
          <p:cNvPr id="395" name="Tabela 1"/>
          <p:cNvGraphicFramePr/>
          <p:nvPr/>
        </p:nvGraphicFramePr>
        <p:xfrm>
          <a:off x="1619640" y="1917000"/>
          <a:ext cx="6095160" cy="4031640"/>
        </p:xfrm>
        <a:graphic>
          <a:graphicData uri="http://schemas.openxmlformats.org/drawingml/2006/table">
            <a:tbl>
              <a:tblPr/>
              <a:tblGrid>
                <a:gridCol w="304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8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4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Ból głowy</a:t>
                      </a:r>
                      <a:endParaRPr lang="pl-PL" sz="4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                  </a:t>
                      </a: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najczęściej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zakażenie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ALE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guz mózgu  zwłaszcza, gdy pacjent ma poranne wymioty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6" name="Picture 2" descr="Hey mom, my head hurts! Kids and Headaches | San Diego Pediatricians |  Children's Primary Care Medical Group"/>
          <p:cNvPicPr/>
          <p:nvPr/>
        </p:nvPicPr>
        <p:blipFill>
          <a:blip r:embed="rId3"/>
          <a:stretch/>
        </p:blipFill>
        <p:spPr>
          <a:xfrm>
            <a:off x="5868000" y="200880"/>
            <a:ext cx="2712600" cy="1526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 Box 1"/>
          <p:cNvSpPr/>
          <p:nvPr/>
        </p:nvSpPr>
        <p:spPr>
          <a:xfrm>
            <a:off x="323640" y="55800"/>
            <a:ext cx="5134320" cy="164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</a:pPr>
            <a:r>
              <a:rPr lang="pl-PL" sz="40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Zapamiętaj</a:t>
            </a:r>
            <a:r>
              <a:rPr lang="pl-PL" sz="4000" b="1" strike="noStrike" spc="-1">
                <a:solidFill>
                  <a:srgbClr val="FF0000"/>
                </a:solidFill>
                <a:latin typeface="Arial Narrow"/>
                <a:ea typeface="Microsoft YaHei"/>
              </a:rPr>
              <a:t>!!!			</a:t>
            </a:r>
            <a:endParaRPr lang="pl-PL" sz="4000" b="0" strike="noStrike" spc="-1">
              <a:latin typeface="Arial"/>
            </a:endParaRPr>
          </a:p>
        </p:txBody>
      </p:sp>
      <p:graphicFrame>
        <p:nvGraphicFramePr>
          <p:cNvPr id="398" name="Tabela 1"/>
          <p:cNvGraphicFramePr/>
          <p:nvPr/>
        </p:nvGraphicFramePr>
        <p:xfrm>
          <a:off x="1619640" y="1917000"/>
          <a:ext cx="6095160" cy="4031640"/>
        </p:xfrm>
        <a:graphic>
          <a:graphicData uri="http://schemas.openxmlformats.org/drawingml/2006/table">
            <a:tbl>
              <a:tblPr/>
              <a:tblGrid>
                <a:gridCol w="304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8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4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limfadenopatia</a:t>
                      </a:r>
                      <a:endParaRPr lang="pl-PL" sz="4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                  </a:t>
                      </a: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najczęściej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 marL="216000" indent="-215280">
                        <a:lnSpc>
                          <a:spcPct val="100000"/>
                        </a:lnSpc>
                        <a:spcBef>
                          <a:spcPts val="700"/>
                        </a:spcBef>
                        <a:buSzPct val="102974"/>
                        <a:buBlip>
                          <a:blip r:embed="rId3"/>
                        </a:buBlip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infekcja, zapalenie, ropień 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ALE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chłoniak, białaczka, mięsak prążkowany, histiocytoza X</a:t>
                      </a:r>
                      <a:br/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9" name="Picture 2" descr="PDF] A child with epistaxis, reduced hearing and cervical lymphadenopathy:  a rare case of nasopharyngeal carcinoma in a child. | Semantic Scholar"/>
          <p:cNvPicPr/>
          <p:nvPr/>
        </p:nvPicPr>
        <p:blipFill>
          <a:blip r:embed="rId4"/>
          <a:stretch/>
        </p:blipFill>
        <p:spPr>
          <a:xfrm>
            <a:off x="6516360" y="332640"/>
            <a:ext cx="2089080" cy="2254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 Box 1"/>
          <p:cNvSpPr/>
          <p:nvPr/>
        </p:nvSpPr>
        <p:spPr>
          <a:xfrm>
            <a:off x="323640" y="55800"/>
            <a:ext cx="5134320" cy="164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</a:pPr>
            <a:r>
              <a:rPr lang="pl-PL" sz="40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Zapamiętaj</a:t>
            </a:r>
            <a:r>
              <a:rPr lang="pl-PL" sz="4000" b="1" strike="noStrike" spc="-1">
                <a:solidFill>
                  <a:srgbClr val="FF0000"/>
                </a:solidFill>
                <a:latin typeface="Arial Narrow"/>
                <a:ea typeface="Microsoft YaHei"/>
              </a:rPr>
              <a:t>!!!			</a:t>
            </a:r>
            <a:endParaRPr lang="pl-PL" sz="4000" b="0" strike="noStrike" spc="-1">
              <a:latin typeface="Arial"/>
            </a:endParaRPr>
          </a:p>
        </p:txBody>
      </p:sp>
      <p:graphicFrame>
        <p:nvGraphicFramePr>
          <p:cNvPr id="401" name="Tabela 1"/>
          <p:cNvGraphicFramePr/>
          <p:nvPr/>
        </p:nvGraphicFramePr>
        <p:xfrm>
          <a:off x="1619640" y="1917000"/>
          <a:ext cx="6095160" cy="4031640"/>
        </p:xfrm>
        <a:graphic>
          <a:graphicData uri="http://schemas.openxmlformats.org/drawingml/2006/table">
            <a:tbl>
              <a:tblPr/>
              <a:tblGrid>
                <a:gridCol w="304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8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4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Wyciek z ucha</a:t>
                      </a:r>
                      <a:endParaRPr lang="pl-PL" sz="4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                  </a:t>
                      </a: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najczęściej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 marL="216000" indent="-215280">
                        <a:lnSpc>
                          <a:spcPct val="100000"/>
                        </a:lnSpc>
                        <a:spcBef>
                          <a:spcPts val="700"/>
                        </a:spcBef>
                        <a:buSzPct val="102974"/>
                        <a:buBlip>
                          <a:blip r:embed="rId3"/>
                        </a:buBlip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zapalenie 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ALE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mięsak prążkowany, histiocytoza X, Ca nosogardła</a:t>
                      </a:r>
                      <a:br/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2" name="Auto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AutoShape 4"/>
          <p:cNvSpPr/>
          <p:nvPr/>
        </p:nvSpPr>
        <p:spPr>
          <a:xfrm>
            <a:off x="307800" y="792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AutoShape 6"/>
          <p:cNvSpPr/>
          <p:nvPr/>
        </p:nvSpPr>
        <p:spPr>
          <a:xfrm>
            <a:off x="460440" y="16020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5" name="Picture 7" descr="C:\Users\Dell\Desktop\Kurs MF\Onkologia\pobrane.jpg"/>
          <p:cNvPicPr/>
          <p:nvPr/>
        </p:nvPicPr>
        <p:blipFill>
          <a:blip r:embed="rId4"/>
          <a:stretch/>
        </p:blipFill>
        <p:spPr>
          <a:xfrm>
            <a:off x="6732360" y="160200"/>
            <a:ext cx="2056320" cy="2218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 Box 1"/>
          <p:cNvSpPr/>
          <p:nvPr/>
        </p:nvSpPr>
        <p:spPr>
          <a:xfrm>
            <a:off x="323640" y="55800"/>
            <a:ext cx="5134320" cy="164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</a:pPr>
            <a:r>
              <a:rPr lang="pl-PL" sz="40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Zapamiętaj</a:t>
            </a:r>
            <a:r>
              <a:rPr lang="pl-PL" sz="4000" b="1" strike="noStrike" spc="-1">
                <a:solidFill>
                  <a:srgbClr val="FF0000"/>
                </a:solidFill>
                <a:latin typeface="Arial Narrow"/>
                <a:ea typeface="Microsoft YaHei"/>
              </a:rPr>
              <a:t>!!!			</a:t>
            </a:r>
            <a:endParaRPr lang="pl-PL" sz="4000" b="0" strike="noStrike" spc="-1">
              <a:latin typeface="Arial"/>
            </a:endParaRPr>
          </a:p>
        </p:txBody>
      </p:sp>
      <p:graphicFrame>
        <p:nvGraphicFramePr>
          <p:cNvPr id="407" name="Tabela 1"/>
          <p:cNvGraphicFramePr/>
          <p:nvPr/>
        </p:nvGraphicFramePr>
        <p:xfrm>
          <a:off x="1619640" y="1917000"/>
          <a:ext cx="6095160" cy="4031640"/>
        </p:xfrm>
        <a:graphic>
          <a:graphicData uri="http://schemas.openxmlformats.org/drawingml/2006/table">
            <a:tbl>
              <a:tblPr/>
              <a:tblGrid>
                <a:gridCol w="304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8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4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Ból brzucha</a:t>
                      </a:r>
                      <a:endParaRPr lang="pl-PL" sz="4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                  </a:t>
                      </a: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najczęściej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 marL="216000" indent="-215280">
                        <a:lnSpc>
                          <a:spcPct val="100000"/>
                        </a:lnSpc>
                        <a:spcBef>
                          <a:spcPts val="700"/>
                        </a:spcBef>
                        <a:buSzPct val="102974"/>
                        <a:buBlip>
                          <a:blip r:embed="rId3"/>
                        </a:buBlip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 infekcja ż-j, zaparcie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ALE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Powiększenie organów przebiegu guza Willmsa, białaczki, chłoniaka hepatoblastomy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Zaparcie u dziecka &lt;2 r.ż. Niepoddające się leczniu – DDx GCT!!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8" name="Auto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AutoShape 4"/>
          <p:cNvSpPr/>
          <p:nvPr/>
        </p:nvSpPr>
        <p:spPr>
          <a:xfrm>
            <a:off x="307800" y="792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AutoShape 6"/>
          <p:cNvSpPr/>
          <p:nvPr/>
        </p:nvSpPr>
        <p:spPr>
          <a:xfrm>
            <a:off x="460440" y="16020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1" name="Picture 2" descr="Stomachaches are common in kids; a pediatrician offers advice on addressing  them - The Washington Post"/>
          <p:cNvPicPr/>
          <p:nvPr/>
        </p:nvPicPr>
        <p:blipFill>
          <a:blip r:embed="rId4"/>
          <a:stretch/>
        </p:blipFill>
        <p:spPr>
          <a:xfrm>
            <a:off x="6876360" y="55800"/>
            <a:ext cx="2046600" cy="3066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 Box 1"/>
          <p:cNvSpPr/>
          <p:nvPr/>
        </p:nvSpPr>
        <p:spPr>
          <a:xfrm>
            <a:off x="323640" y="55800"/>
            <a:ext cx="5134320" cy="164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</a:pPr>
            <a:r>
              <a:rPr lang="pl-PL" sz="40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Zapamiętaj</a:t>
            </a:r>
            <a:r>
              <a:rPr lang="pl-PL" sz="4000" b="1" strike="noStrike" spc="-1">
                <a:solidFill>
                  <a:srgbClr val="FF0000"/>
                </a:solidFill>
                <a:latin typeface="Arial Narrow"/>
                <a:ea typeface="Microsoft YaHei"/>
              </a:rPr>
              <a:t>!!!			</a:t>
            </a:r>
            <a:endParaRPr lang="pl-PL" sz="4000" b="0" strike="noStrike" spc="-1">
              <a:latin typeface="Arial"/>
            </a:endParaRPr>
          </a:p>
        </p:txBody>
      </p:sp>
      <p:graphicFrame>
        <p:nvGraphicFramePr>
          <p:cNvPr id="413" name="Tabela 1"/>
          <p:cNvGraphicFramePr/>
          <p:nvPr/>
        </p:nvGraphicFramePr>
        <p:xfrm>
          <a:off x="1619640" y="1917000"/>
          <a:ext cx="6095160" cy="4031640"/>
        </p:xfrm>
        <a:graphic>
          <a:graphicData uri="http://schemas.openxmlformats.org/drawingml/2006/table">
            <a:tbl>
              <a:tblPr/>
              <a:tblGrid>
                <a:gridCol w="304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8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4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Wyczuwalny guz</a:t>
                      </a:r>
                      <a:endParaRPr lang="pl-PL" sz="4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                  </a:t>
                      </a: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najczęściej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 marL="216000" indent="-215280">
                        <a:lnSpc>
                          <a:spcPct val="100000"/>
                        </a:lnSpc>
                        <a:spcBef>
                          <a:spcPts val="700"/>
                        </a:spcBef>
                        <a:buSzPct val="102974"/>
                        <a:buBlip>
                          <a:blip r:embed="rId3"/>
                        </a:buBlip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Zaparcie – masy kałowe, pęcherz, nerka wielotorbielowata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ALE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guz Willmsa, białaczki, chłoniaki, hepatoblastoma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4" name="Auto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AutoShape 4"/>
          <p:cNvSpPr/>
          <p:nvPr/>
        </p:nvSpPr>
        <p:spPr>
          <a:xfrm>
            <a:off x="307800" y="792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AutoShape 6"/>
          <p:cNvSpPr/>
          <p:nvPr/>
        </p:nvSpPr>
        <p:spPr>
          <a:xfrm>
            <a:off x="460440" y="16020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 Box 1"/>
          <p:cNvSpPr/>
          <p:nvPr/>
        </p:nvSpPr>
        <p:spPr>
          <a:xfrm>
            <a:off x="323640" y="55800"/>
            <a:ext cx="5134320" cy="164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</a:pPr>
            <a:r>
              <a:rPr lang="pl-PL" sz="40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Zapamiętaj</a:t>
            </a:r>
            <a:r>
              <a:rPr lang="pl-PL" sz="4000" b="1" strike="noStrike" spc="-1">
                <a:solidFill>
                  <a:srgbClr val="FF0000"/>
                </a:solidFill>
                <a:latin typeface="Arial Narrow"/>
                <a:ea typeface="Microsoft YaHei"/>
              </a:rPr>
              <a:t>!!!			</a:t>
            </a:r>
            <a:endParaRPr lang="pl-PL" sz="4000" b="0" strike="noStrike" spc="-1">
              <a:latin typeface="Arial"/>
            </a:endParaRPr>
          </a:p>
        </p:txBody>
      </p:sp>
      <p:graphicFrame>
        <p:nvGraphicFramePr>
          <p:cNvPr id="418" name="Tabela 1"/>
          <p:cNvGraphicFramePr/>
          <p:nvPr/>
        </p:nvGraphicFramePr>
        <p:xfrm>
          <a:off x="460440" y="1989000"/>
          <a:ext cx="6095160" cy="4031640"/>
        </p:xfrm>
        <a:graphic>
          <a:graphicData uri="http://schemas.openxmlformats.org/drawingml/2006/table">
            <a:tbl>
              <a:tblPr/>
              <a:tblGrid>
                <a:gridCol w="304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8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4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Krwawienie z dróg rodnych</a:t>
                      </a:r>
                      <a:endParaRPr lang="pl-PL" sz="4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                  </a:t>
                      </a: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najczęściej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 marL="216000" indent="-215280">
                        <a:lnSpc>
                          <a:spcPct val="100000"/>
                        </a:lnSpc>
                        <a:spcBef>
                          <a:spcPts val="700"/>
                        </a:spcBef>
                        <a:buSzPct val="102974"/>
                        <a:buBlip>
                          <a:blip r:embed="rId3"/>
                        </a:buBlip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Zaburzenia krzepnięcia, zaburzenia hormonalne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ALE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Botroid RMS!!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9" name="Auto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AutoShape 4"/>
          <p:cNvSpPr/>
          <p:nvPr/>
        </p:nvSpPr>
        <p:spPr>
          <a:xfrm>
            <a:off x="307800" y="792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AutoShape 6"/>
          <p:cNvSpPr/>
          <p:nvPr/>
        </p:nvSpPr>
        <p:spPr>
          <a:xfrm>
            <a:off x="460440" y="16020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2" name="Picture 2" descr="Figure 1 from Childhood rhabdomyosarcoma. Anatomo-clinical and therapeutic  study on 25 cases. Surgical implications. | Semantic Scholar"/>
          <p:cNvPicPr/>
          <p:nvPr/>
        </p:nvPicPr>
        <p:blipFill>
          <a:blip r:embed="rId4"/>
          <a:stretch/>
        </p:blipFill>
        <p:spPr>
          <a:xfrm>
            <a:off x="5979600" y="160200"/>
            <a:ext cx="3127680" cy="2566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ext Box 1"/>
          <p:cNvSpPr/>
          <p:nvPr/>
        </p:nvSpPr>
        <p:spPr>
          <a:xfrm>
            <a:off x="323640" y="55800"/>
            <a:ext cx="5134320" cy="164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</a:pPr>
            <a:r>
              <a:rPr lang="pl-PL" sz="40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Zapamiętaj</a:t>
            </a:r>
            <a:r>
              <a:rPr lang="pl-PL" sz="4000" b="1" strike="noStrike" spc="-1">
                <a:solidFill>
                  <a:srgbClr val="FF0000"/>
                </a:solidFill>
                <a:latin typeface="Arial Narrow"/>
                <a:ea typeface="Microsoft YaHei"/>
              </a:rPr>
              <a:t>!!!			</a:t>
            </a:r>
            <a:endParaRPr lang="pl-PL" sz="4000" b="0" strike="noStrike" spc="-1">
              <a:latin typeface="Arial"/>
            </a:endParaRPr>
          </a:p>
        </p:txBody>
      </p:sp>
      <p:graphicFrame>
        <p:nvGraphicFramePr>
          <p:cNvPr id="424" name="Tabela 1"/>
          <p:cNvGraphicFramePr/>
          <p:nvPr/>
        </p:nvGraphicFramePr>
        <p:xfrm>
          <a:off x="1331640" y="2205000"/>
          <a:ext cx="6095160" cy="4031640"/>
        </p:xfrm>
        <a:graphic>
          <a:graphicData uri="http://schemas.openxmlformats.org/drawingml/2006/table">
            <a:tbl>
              <a:tblPr/>
              <a:tblGrid>
                <a:gridCol w="304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8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4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kaszel</a:t>
                      </a:r>
                      <a:endParaRPr lang="pl-PL" sz="4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                  </a:t>
                      </a: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najczęściej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 marL="216000" indent="-215280">
                        <a:lnSpc>
                          <a:spcPct val="100000"/>
                        </a:lnSpc>
                        <a:spcBef>
                          <a:spcPts val="700"/>
                        </a:spcBef>
                        <a:buSzPct val="102974"/>
                        <a:buBlip>
                          <a:blip r:embed="rId3"/>
                        </a:buBlip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Infekcja, astma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ALE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guz śródpiersia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5" name="Auto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AutoShape 4"/>
          <p:cNvSpPr/>
          <p:nvPr/>
        </p:nvSpPr>
        <p:spPr>
          <a:xfrm>
            <a:off x="307800" y="792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AutoShape 6"/>
          <p:cNvSpPr/>
          <p:nvPr/>
        </p:nvSpPr>
        <p:spPr>
          <a:xfrm>
            <a:off x="460440" y="16020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28" name="Picture 2" descr="Anterior mediastinal mass - Radiology at St. Vincent's University Hospital"/>
          <p:cNvPicPr/>
          <p:nvPr/>
        </p:nvPicPr>
        <p:blipFill>
          <a:blip r:embed="rId4"/>
          <a:stretch/>
        </p:blipFill>
        <p:spPr>
          <a:xfrm>
            <a:off x="4623840" y="7920"/>
            <a:ext cx="4519080" cy="2559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 Box 1"/>
          <p:cNvSpPr/>
          <p:nvPr/>
        </p:nvSpPr>
        <p:spPr>
          <a:xfrm>
            <a:off x="323640" y="55800"/>
            <a:ext cx="5134320" cy="164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280" algn="l"/>
                <a:tab pos="10780560" algn="l"/>
              </a:tabLst>
            </a:pPr>
            <a:r>
              <a:rPr lang="pl-PL" sz="40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Zapamiętaj</a:t>
            </a:r>
            <a:r>
              <a:rPr lang="pl-PL" sz="4000" b="1" strike="noStrike" spc="-1">
                <a:solidFill>
                  <a:srgbClr val="FF0000"/>
                </a:solidFill>
                <a:latin typeface="Arial Narrow"/>
                <a:ea typeface="Microsoft YaHei"/>
              </a:rPr>
              <a:t>!!!			</a:t>
            </a:r>
            <a:endParaRPr lang="pl-PL" sz="4000" b="0" strike="noStrike" spc="-1">
              <a:latin typeface="Arial"/>
            </a:endParaRPr>
          </a:p>
        </p:txBody>
      </p:sp>
      <p:graphicFrame>
        <p:nvGraphicFramePr>
          <p:cNvPr id="430" name="Tabela 1"/>
          <p:cNvGraphicFramePr/>
          <p:nvPr/>
        </p:nvGraphicFramePr>
        <p:xfrm>
          <a:off x="1331640" y="2205000"/>
          <a:ext cx="6095160" cy="4031640"/>
        </p:xfrm>
        <a:graphic>
          <a:graphicData uri="http://schemas.openxmlformats.org/drawingml/2006/table">
            <a:tbl>
              <a:tblPr/>
              <a:tblGrid>
                <a:gridCol w="304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8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4400" b="1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Dziecko kulejące</a:t>
                      </a:r>
                      <a:endParaRPr lang="pl-PL" sz="4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                   </a:t>
                      </a: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najczęściej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 marL="216000" indent="-215280">
                        <a:lnSpc>
                          <a:spcPct val="100000"/>
                        </a:lnSpc>
                        <a:spcBef>
                          <a:spcPts val="700"/>
                        </a:spcBef>
                        <a:buSzPct val="102974"/>
                        <a:buBlip>
                          <a:blip r:embed="rId3"/>
                        </a:buBlip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Uraz, wada postawy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ALE</a:t>
                      </a:r>
                      <a:endParaRPr lang="pl-PL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pl-PL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800" b="0" strike="noStrike" spc="-1">
                          <a:solidFill>
                            <a:srgbClr val="FF0000"/>
                          </a:solidFill>
                          <a:latin typeface="Calibri"/>
                        </a:rPr>
                        <a:t>Guz kości, guz w brzuchu z penetracją kanału </a:t>
                      </a:r>
                      <a:endParaRPr lang="pl-PL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1" name="AutoShape 2"/>
          <p:cNvSpPr/>
          <p:nvPr/>
        </p:nvSpPr>
        <p:spPr>
          <a:xfrm>
            <a:off x="155520" y="-14436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AutoShape 4"/>
          <p:cNvSpPr/>
          <p:nvPr/>
        </p:nvSpPr>
        <p:spPr>
          <a:xfrm>
            <a:off x="307800" y="792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AutoShape 6"/>
          <p:cNvSpPr/>
          <p:nvPr/>
        </p:nvSpPr>
        <p:spPr>
          <a:xfrm>
            <a:off x="460440" y="160200"/>
            <a:ext cx="303840" cy="303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4" name="Picture 2" descr="The Limping Child – Rush Emergency Medicine"/>
          <p:cNvPicPr/>
          <p:nvPr/>
        </p:nvPicPr>
        <p:blipFill>
          <a:blip r:embed="rId4"/>
          <a:stretch/>
        </p:blipFill>
        <p:spPr>
          <a:xfrm>
            <a:off x="6660360" y="313920"/>
            <a:ext cx="2142000" cy="2142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108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110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11" name="Picture 3" descr="C:\Users\Dell\Desktop\Kurs\Onkologia\child_surv_gb_type.png"/>
          <p:cNvPicPr/>
          <p:nvPr/>
        </p:nvPicPr>
        <p:blipFill>
          <a:blip r:embed="rId2"/>
          <a:srcRect l="5210" r="5797"/>
          <a:stretch/>
        </p:blipFill>
        <p:spPr>
          <a:xfrm>
            <a:off x="183240" y="2422440"/>
            <a:ext cx="5029200" cy="3651120"/>
          </a:xfrm>
          <a:prstGeom prst="rect">
            <a:avLst/>
          </a:prstGeom>
          <a:ln w="0">
            <a:noFill/>
          </a:ln>
        </p:spPr>
      </p:pic>
      <p:pic>
        <p:nvPicPr>
          <p:cNvPr id="112" name="Picture 2" descr="C:\Users\Dell\Desktop\Kurs\Onkologia\childhood-deaths-curesearch-mobile-180x300.jpg"/>
          <p:cNvPicPr/>
          <p:nvPr/>
        </p:nvPicPr>
        <p:blipFill>
          <a:blip r:embed="rId3"/>
          <a:stretch/>
        </p:blipFill>
        <p:spPr>
          <a:xfrm>
            <a:off x="5423400" y="188640"/>
            <a:ext cx="3541680" cy="5903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114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5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116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17" name="Picture 2" descr="C:\Users\Dell\Desktop\Kurs MF\Onkologia\survival.png"/>
          <p:cNvPicPr/>
          <p:nvPr/>
        </p:nvPicPr>
        <p:blipFill>
          <a:blip r:embed="rId2"/>
          <a:stretch/>
        </p:blipFill>
        <p:spPr>
          <a:xfrm>
            <a:off x="0" y="571680"/>
            <a:ext cx="9142920" cy="5713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119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0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121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22" name="Prostokąt 1"/>
          <p:cNvSpPr/>
          <p:nvPr/>
        </p:nvSpPr>
        <p:spPr>
          <a:xfrm>
            <a:off x="683640" y="1340640"/>
            <a:ext cx="6856920" cy="47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200" algn="ctr">
              <a:lnSpc>
                <a:spcPct val="90000"/>
              </a:lnSpc>
              <a:spcBef>
                <a:spcPts val="499"/>
              </a:spcBef>
            </a:pPr>
            <a:r>
              <a:rPr lang="pl-PL" sz="2000" b="1" strike="noStrike" spc="-1">
                <a:solidFill>
                  <a:srgbClr val="FF0000"/>
                </a:solidFill>
                <a:latin typeface="Calibri"/>
                <a:ea typeface="Microsoft YaHei"/>
              </a:rPr>
              <a:t>Rozpoznanie               typowy wiek rozpoznania</a:t>
            </a:r>
            <a:endParaRPr lang="pl-PL" sz="2000" b="0" strike="noStrike" spc="-1">
              <a:latin typeface="Arial"/>
            </a:endParaRPr>
          </a:p>
          <a:p>
            <a:pPr marL="457200" algn="ctr">
              <a:lnSpc>
                <a:spcPct val="90000"/>
              </a:lnSpc>
              <a:spcBef>
                <a:spcPts val="249"/>
              </a:spcBef>
            </a:pPr>
            <a:endParaRPr lang="pl-PL" sz="2000" b="0" strike="noStrike" spc="-1">
              <a:latin typeface="Arial"/>
            </a:endParaRPr>
          </a:p>
          <a:p>
            <a:pPr marL="739800" lvl="1" indent="-27828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90000"/>
              <a:buFont typeface="Symbol"/>
              <a:buChar char=""/>
            </a:pPr>
            <a:r>
              <a:rPr lang="pl-PL" sz="2000" b="1" strike="noStrike" spc="-1">
                <a:solidFill>
                  <a:srgbClr val="FF0000"/>
                </a:solidFill>
                <a:latin typeface="Calibri"/>
                <a:ea typeface="Microsoft YaHei"/>
              </a:rPr>
              <a:t>Białaczki	                                  2-10 rż</a:t>
            </a:r>
            <a:endParaRPr lang="pl-PL" sz="2000" b="0" strike="noStrike" spc="-1">
              <a:latin typeface="Arial"/>
            </a:endParaRPr>
          </a:p>
          <a:p>
            <a:pPr marL="739800" lvl="1" indent="-27828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90000"/>
              <a:buFont typeface="Symbol"/>
              <a:buChar char=""/>
            </a:pPr>
            <a:r>
              <a:rPr lang="pl-PL" sz="2000" b="1" strike="noStrike" spc="-1">
                <a:solidFill>
                  <a:srgbClr val="FF0000"/>
                </a:solidFill>
                <a:latin typeface="Calibri"/>
                <a:ea typeface="Microsoft YaHei"/>
              </a:rPr>
              <a:t>Chłoniaki		                  5-15 rz</a:t>
            </a:r>
            <a:endParaRPr lang="pl-PL" sz="2000" b="0" strike="noStrike" spc="-1">
              <a:latin typeface="Arial"/>
            </a:endParaRPr>
          </a:p>
          <a:p>
            <a:pPr marL="739800" lvl="1" indent="-27828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90000"/>
              <a:buFont typeface="Symbol"/>
              <a:buChar char=""/>
            </a:pPr>
            <a:r>
              <a:rPr lang="pl-PL" sz="2000" b="1" strike="noStrike" spc="-1">
                <a:solidFill>
                  <a:srgbClr val="FF0000"/>
                </a:solidFill>
                <a:latin typeface="Calibri"/>
                <a:ea typeface="Microsoft YaHei"/>
              </a:rPr>
              <a:t>Guzy mózgu		  5-10rż</a:t>
            </a:r>
            <a:endParaRPr lang="pl-PL" sz="2000" b="0" strike="noStrike" spc="-1">
              <a:latin typeface="Arial"/>
            </a:endParaRPr>
          </a:p>
          <a:p>
            <a:pPr marL="739800" lvl="1" indent="-27828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90000"/>
              <a:buFont typeface="Symbol"/>
              <a:buChar char=""/>
            </a:pPr>
            <a:r>
              <a:rPr lang="pl-PL" sz="2000" b="1" strike="noStrike" spc="-1">
                <a:solidFill>
                  <a:srgbClr val="FF0000"/>
                </a:solidFill>
                <a:latin typeface="Calibri"/>
                <a:ea typeface="Microsoft YaHei"/>
              </a:rPr>
              <a:t>Neuroblastoma		  &lt;2rż (90%&lt;5rż)</a:t>
            </a:r>
            <a:endParaRPr lang="pl-PL" sz="2000" b="0" strike="noStrike" spc="-1">
              <a:latin typeface="Arial"/>
            </a:endParaRPr>
          </a:p>
          <a:p>
            <a:pPr marL="739800" lvl="1" indent="-27828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90000"/>
              <a:buFont typeface="Symbol"/>
              <a:buChar char=""/>
            </a:pPr>
            <a:r>
              <a:rPr lang="pl-PL" sz="2000" b="1" strike="noStrike" spc="-1">
                <a:solidFill>
                  <a:srgbClr val="FF0000"/>
                </a:solidFill>
                <a:latin typeface="Calibri"/>
                <a:ea typeface="Microsoft YaHei"/>
              </a:rPr>
              <a:t>Nefroblastoma		  3-4rż</a:t>
            </a:r>
            <a:endParaRPr lang="pl-PL" sz="2000" b="0" strike="noStrike" spc="-1">
              <a:latin typeface="Arial"/>
            </a:endParaRPr>
          </a:p>
          <a:p>
            <a:pPr marL="739800" lvl="1" indent="-27828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90000"/>
              <a:buFont typeface="Symbol"/>
              <a:buChar char=""/>
            </a:pPr>
            <a:r>
              <a:rPr lang="pl-PL" sz="2000" b="1" strike="noStrike" spc="-1">
                <a:solidFill>
                  <a:srgbClr val="FF0000"/>
                </a:solidFill>
                <a:latin typeface="Calibri"/>
                <a:ea typeface="Microsoft YaHei"/>
              </a:rPr>
              <a:t>Rhabdomyosarcoma	  2 – 5rż i&gt; 12rż</a:t>
            </a:r>
            <a:endParaRPr lang="pl-PL" sz="2000" b="0" strike="noStrike" spc="-1">
              <a:latin typeface="Arial"/>
            </a:endParaRPr>
          </a:p>
          <a:p>
            <a:pPr marL="739800" lvl="1" indent="-27828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90000"/>
              <a:buFont typeface="Symbol"/>
              <a:buChar char=""/>
            </a:pPr>
            <a:r>
              <a:rPr lang="pl-PL" sz="2000" b="1" strike="noStrike" spc="-1">
                <a:solidFill>
                  <a:srgbClr val="FF0000"/>
                </a:solidFill>
                <a:latin typeface="Calibri"/>
                <a:ea typeface="Microsoft YaHei"/>
              </a:rPr>
              <a:t>Osteosarcoma		 10 – 20rż</a:t>
            </a:r>
            <a:endParaRPr lang="pl-PL" sz="2000" b="0" strike="noStrike" spc="-1">
              <a:latin typeface="Arial"/>
            </a:endParaRPr>
          </a:p>
          <a:p>
            <a:pPr marL="739800" lvl="1" indent="-27828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90000"/>
              <a:buFont typeface="Symbol"/>
              <a:buChar char=""/>
            </a:pPr>
            <a:r>
              <a:rPr lang="pl-PL" sz="2000" b="1" strike="noStrike" spc="-1">
                <a:solidFill>
                  <a:srgbClr val="FF0000"/>
                </a:solidFill>
                <a:latin typeface="Calibri"/>
                <a:ea typeface="Microsoft YaHei"/>
              </a:rPr>
              <a:t>Ewing sarcoma		 11 – 15rż</a:t>
            </a:r>
            <a:endParaRPr lang="pl-PL" sz="2000" b="0" strike="noStrike" spc="-1">
              <a:latin typeface="Arial"/>
            </a:endParaRPr>
          </a:p>
          <a:p>
            <a:pPr marL="739800" lvl="1" indent="-27828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90000"/>
              <a:buFont typeface="Symbol"/>
              <a:buChar char=""/>
            </a:pPr>
            <a:r>
              <a:rPr lang="pl-PL" sz="2000" b="1" strike="noStrike" spc="-1">
                <a:solidFill>
                  <a:srgbClr val="FF0000"/>
                </a:solidFill>
                <a:latin typeface="Calibri"/>
                <a:ea typeface="Microsoft YaHei"/>
              </a:rPr>
              <a:t>Retinoblastoma		 12/12 – 18/12</a:t>
            </a:r>
            <a:endParaRPr lang="pl-PL" sz="2000" b="0" strike="noStrike" spc="-1">
              <a:latin typeface="Arial"/>
            </a:endParaRPr>
          </a:p>
          <a:p>
            <a:pPr marL="739800" lvl="1" indent="-27828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90000"/>
              <a:buFont typeface="Symbol"/>
              <a:buChar char=""/>
            </a:pPr>
            <a:r>
              <a:rPr lang="pl-PL" sz="2000" b="1" strike="noStrike" spc="-1">
                <a:solidFill>
                  <a:srgbClr val="FF0000"/>
                </a:solidFill>
                <a:latin typeface="Calibri"/>
                <a:ea typeface="Microsoft YaHei"/>
              </a:rPr>
              <a:t>Guzy germinalne  	                 2rż  and &gt;12rż</a:t>
            </a:r>
            <a:endParaRPr lang="pl-PL" sz="2000" b="0" strike="noStrike" spc="-1">
              <a:latin typeface="Arial"/>
            </a:endParaRPr>
          </a:p>
          <a:p>
            <a:pPr marL="739800" lvl="1" indent="-27828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SzPct val="90000"/>
              <a:buFont typeface="Symbol"/>
              <a:buChar char=""/>
            </a:pPr>
            <a:r>
              <a:rPr lang="pl-PL" sz="2000" b="1" strike="noStrike" spc="-1">
                <a:solidFill>
                  <a:srgbClr val="FF0000"/>
                </a:solidFill>
                <a:latin typeface="Calibri"/>
                <a:ea typeface="Microsoft YaHei"/>
              </a:rPr>
              <a:t>Hepatoblastoma		 &lt; 3 rż</a:t>
            </a:r>
            <a:endParaRPr lang="pl-PL" sz="2000" b="0" strike="noStrike" spc="-1">
              <a:latin typeface="Arial"/>
            </a:endParaRPr>
          </a:p>
          <a:p>
            <a:pPr marL="341280">
              <a:lnSpc>
                <a:spcPct val="90000"/>
              </a:lnSpc>
              <a:spcBef>
                <a:spcPts val="499"/>
              </a:spcBef>
            </a:pPr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124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126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27" name="pole tekstowe 5"/>
          <p:cNvSpPr/>
          <p:nvPr/>
        </p:nvSpPr>
        <p:spPr>
          <a:xfrm>
            <a:off x="1259640" y="188640"/>
            <a:ext cx="4319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Guzy OUN</a:t>
            </a:r>
            <a:endParaRPr lang="pl-PL" sz="3600" b="0" strike="noStrike" spc="-1">
              <a:latin typeface="Arial"/>
            </a:endParaRPr>
          </a:p>
        </p:txBody>
      </p:sp>
      <p:pic>
        <p:nvPicPr>
          <p:cNvPr id="128" name="Picture 2" descr="C:\Users\Dell\Desktop\Kurs\Onkologia\OUN.jpg"/>
          <p:cNvPicPr/>
          <p:nvPr/>
        </p:nvPicPr>
        <p:blipFill>
          <a:blip r:embed="rId2"/>
          <a:stretch/>
        </p:blipFill>
        <p:spPr>
          <a:xfrm>
            <a:off x="923040" y="2637000"/>
            <a:ext cx="3876840" cy="2591280"/>
          </a:xfrm>
          <a:prstGeom prst="rect">
            <a:avLst/>
          </a:prstGeom>
          <a:ln w="0">
            <a:noFill/>
          </a:ln>
        </p:spPr>
      </p:pic>
      <p:sp>
        <p:nvSpPr>
          <p:cNvPr id="129" name="Łącznik prostoliniowy 2"/>
          <p:cNvSpPr/>
          <p:nvPr/>
        </p:nvSpPr>
        <p:spPr>
          <a:xfrm flipV="1">
            <a:off x="3563640" y="3212640"/>
            <a:ext cx="4122360" cy="108036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</p:sp>
      <p:sp>
        <p:nvSpPr>
          <p:cNvPr id="130" name="pole tekstowe 3"/>
          <p:cNvSpPr/>
          <p:nvPr/>
        </p:nvSpPr>
        <p:spPr>
          <a:xfrm>
            <a:off x="5004000" y="2262960"/>
            <a:ext cx="3599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Nadnamiotowe</a:t>
            </a:r>
            <a:endParaRPr lang="pl-PL" sz="1800" b="0" strike="noStrike" spc="-1">
              <a:latin typeface="Arial"/>
            </a:endParaRPr>
          </a:p>
        </p:txBody>
      </p:sp>
      <p:sp>
        <p:nvSpPr>
          <p:cNvPr id="131" name="pole tekstowe 4"/>
          <p:cNvSpPr/>
          <p:nvPr/>
        </p:nvSpPr>
        <p:spPr>
          <a:xfrm>
            <a:off x="5868000" y="3933000"/>
            <a:ext cx="2303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Podnamiotowe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132" name="pole tekstowe 8"/>
          <p:cNvSpPr/>
          <p:nvPr/>
        </p:nvSpPr>
        <p:spPr>
          <a:xfrm>
            <a:off x="467640" y="1196640"/>
            <a:ext cx="251928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Większość do 10 r.ż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41% - WHO I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15% medulloblastoma</a:t>
            </a:r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upa 10"/>
          <p:cNvGrpSpPr/>
          <p:nvPr/>
        </p:nvGrpSpPr>
        <p:grpSpPr>
          <a:xfrm>
            <a:off x="0" y="980640"/>
            <a:ext cx="9144000" cy="5776920"/>
            <a:chOff x="0" y="980640"/>
            <a:chExt cx="9144000" cy="5776920"/>
          </a:xfrm>
        </p:grpSpPr>
        <p:sp>
          <p:nvSpPr>
            <p:cNvPr id="134" name="Łącznik prostoliniowy 6"/>
            <p:cNvSpPr/>
            <p:nvPr/>
          </p:nvSpPr>
          <p:spPr>
            <a:xfrm>
              <a:off x="6228000" y="6381000"/>
              <a:ext cx="2916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" name="pole tekstowe 7"/>
            <p:cNvSpPr/>
            <p:nvPr/>
          </p:nvSpPr>
          <p:spPr>
            <a:xfrm>
              <a:off x="7380360" y="6500520"/>
              <a:ext cx="1582920" cy="257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pl-PL" sz="1100" b="1" strike="noStrike" spc="-1">
                  <a:solidFill>
                    <a:srgbClr val="FF0000"/>
                  </a:solidFill>
                  <a:latin typeface="Calibri"/>
                  <a:ea typeface="DejaVu Sans"/>
                </a:rPr>
                <a:t>Kurs pediatria 2020 ©</a:t>
              </a:r>
              <a:endParaRPr lang="pl-PL" sz="1100" b="0" strike="noStrike" spc="-1">
                <a:latin typeface="Arial"/>
              </a:endParaRPr>
            </a:p>
          </p:txBody>
        </p:sp>
        <p:sp>
          <p:nvSpPr>
            <p:cNvPr id="136" name="Łącznik prostoliniowy 9"/>
            <p:cNvSpPr/>
            <p:nvPr/>
          </p:nvSpPr>
          <p:spPr>
            <a:xfrm>
              <a:off x="0" y="980640"/>
              <a:ext cx="5724000" cy="360"/>
            </a:xfrm>
            <a:prstGeom prst="line">
              <a:avLst/>
            </a:prstGeom>
            <a:ln>
              <a:solidFill>
                <a:srgbClr val="FF00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7" name="pole tekstowe 5"/>
          <p:cNvSpPr/>
          <p:nvPr/>
        </p:nvSpPr>
        <p:spPr>
          <a:xfrm>
            <a:off x="1259640" y="188640"/>
            <a:ext cx="6911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Guzy OUN - objawy</a:t>
            </a:r>
            <a:endParaRPr lang="pl-PL" sz="3600" b="0" strike="noStrike" spc="-1">
              <a:latin typeface="Arial"/>
            </a:endParaRPr>
          </a:p>
        </p:txBody>
      </p:sp>
      <p:pic>
        <p:nvPicPr>
          <p:cNvPr id="138" name="Picture 2" descr="C:\Users\Dell\Desktop\Kurs\Onkologia\OUN.jpg"/>
          <p:cNvPicPr/>
          <p:nvPr/>
        </p:nvPicPr>
        <p:blipFill>
          <a:blip r:embed="rId2"/>
          <a:stretch/>
        </p:blipFill>
        <p:spPr>
          <a:xfrm>
            <a:off x="24480" y="1124640"/>
            <a:ext cx="4042440" cy="2701800"/>
          </a:xfrm>
          <a:prstGeom prst="rect">
            <a:avLst/>
          </a:prstGeom>
          <a:ln w="0">
            <a:noFill/>
          </a:ln>
        </p:spPr>
      </p:pic>
      <p:sp>
        <p:nvSpPr>
          <p:cNvPr id="139" name="pole tekstowe 1"/>
          <p:cNvSpPr/>
          <p:nvPr/>
        </p:nvSpPr>
        <p:spPr>
          <a:xfrm>
            <a:off x="4387320" y="1628640"/>
            <a:ext cx="4679280" cy="338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↑ICP – bóle głowy, nudności i wymioty</a:t>
            </a:r>
            <a:endParaRPr lang="pl-PL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Ogniskowe – niedowłady i porażenia, zaburzenia czucia</a:t>
            </a:r>
            <a:endParaRPr lang="pl-PL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Objawy móżdżkowe</a:t>
            </a:r>
            <a:endParaRPr lang="pl-PL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Zespół pniowy, opuszkowy</a:t>
            </a:r>
            <a:endParaRPr lang="pl-PL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Kręcz szyi</a:t>
            </a:r>
            <a:endParaRPr lang="pl-PL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Trudności szkolne, zmiany zachowania</a:t>
            </a:r>
            <a:endParaRPr lang="pl-PL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Napady padaczkowe – nowe, zmiana charakteru</a:t>
            </a:r>
            <a:endParaRPr lang="pl-PL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Zaburzenia endokrynologiczne</a:t>
            </a:r>
            <a:endParaRPr lang="pl-PL" sz="1800" b="0" strike="noStrike" spc="-1">
              <a:latin typeface="Arial"/>
            </a:endParaRPr>
          </a:p>
          <a:p>
            <a:pPr marL="285840" indent="-284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Zaburzenia widzenia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140" name="Łącznik prostoliniowy 3"/>
          <p:cNvSpPr/>
          <p:nvPr/>
        </p:nvSpPr>
        <p:spPr>
          <a:xfrm flipH="1">
            <a:off x="1907640" y="1772640"/>
            <a:ext cx="2592000" cy="70344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Łącznik prostoliniowy 11"/>
          <p:cNvSpPr/>
          <p:nvPr/>
        </p:nvSpPr>
        <p:spPr>
          <a:xfrm flipH="1">
            <a:off x="3059640" y="2636640"/>
            <a:ext cx="1440000" cy="72000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Łącznik prostoliniowy 13"/>
          <p:cNvSpPr/>
          <p:nvPr/>
        </p:nvSpPr>
        <p:spPr>
          <a:xfrm flipH="1">
            <a:off x="2339640" y="2996640"/>
            <a:ext cx="2160000" cy="36000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Łącznik prostoliniowy 15"/>
          <p:cNvSpPr/>
          <p:nvPr/>
        </p:nvSpPr>
        <p:spPr>
          <a:xfrm flipH="1" flipV="1">
            <a:off x="1259280" y="1772640"/>
            <a:ext cx="3240360" cy="172836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Łącznik prostoliniowy 17"/>
          <p:cNvSpPr/>
          <p:nvPr/>
        </p:nvSpPr>
        <p:spPr>
          <a:xfrm flipH="1" flipV="1">
            <a:off x="1763640" y="1628640"/>
            <a:ext cx="2736000" cy="219888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Łącznik prostoliniowy 19"/>
          <p:cNvSpPr/>
          <p:nvPr/>
        </p:nvSpPr>
        <p:spPr>
          <a:xfrm flipH="1" flipV="1">
            <a:off x="1619640" y="2996640"/>
            <a:ext cx="2880000" cy="129636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Łącznik prostoliniowy 21"/>
          <p:cNvSpPr/>
          <p:nvPr/>
        </p:nvSpPr>
        <p:spPr>
          <a:xfrm flipH="1" flipV="1">
            <a:off x="1259280" y="3176640"/>
            <a:ext cx="3240360" cy="133236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38971</TotalTime>
  <Words>1515</Words>
  <Application>Microsoft Office PowerPoint</Application>
  <PresentationFormat>Pokaz na ekranie (4:3)</PresentationFormat>
  <Paragraphs>364</Paragraphs>
  <Slides>49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49</vt:i4>
      </vt:variant>
    </vt:vector>
  </HeadingPairs>
  <TitlesOfParts>
    <vt:vector size="60" baseType="lpstr">
      <vt:lpstr>Microsoft YaHei</vt:lpstr>
      <vt:lpstr>Arial</vt:lpstr>
      <vt:lpstr>Arial Narrow</vt:lpstr>
      <vt:lpstr>Calibri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Użytkownik systemu Windows</dc:creator>
  <dc:description/>
  <cp:lastModifiedBy>Aneta Kaczmarczyk</cp:lastModifiedBy>
  <cp:revision>86</cp:revision>
  <dcterms:created xsi:type="dcterms:W3CDTF">2019-09-02T13:51:58Z</dcterms:created>
  <dcterms:modified xsi:type="dcterms:W3CDTF">2022-10-05T08:53:12Z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9</vt:r8>
  </property>
  <property fmtid="{D5CDD505-2E9C-101B-9397-08002B2CF9AE}" pid="3" name="PresentationFormat">
    <vt:lpwstr>Pokaz na ekranie (4:3)</vt:lpwstr>
  </property>
  <property fmtid="{D5CDD505-2E9C-101B-9397-08002B2CF9AE}" pid="4" name="Slides">
    <vt:r8>49</vt:r8>
  </property>
</Properties>
</file>