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5"/>
  </p:notesMasterIdLst>
  <p:sldIdLst>
    <p:sldId id="256" r:id="rId3"/>
    <p:sldId id="257" r:id="rId4"/>
    <p:sldId id="261" r:id="rId5"/>
    <p:sldId id="262" r:id="rId6"/>
    <p:sldId id="265" r:id="rId7"/>
    <p:sldId id="266" r:id="rId8"/>
    <p:sldId id="270" r:id="rId9"/>
    <p:sldId id="271" r:id="rId10"/>
    <p:sldId id="274" r:id="rId11"/>
    <p:sldId id="275" r:id="rId12"/>
    <p:sldId id="280" r:id="rId13"/>
    <p:sldId id="281" r:id="rId14"/>
    <p:sldId id="283" r:id="rId15"/>
    <p:sldId id="284" r:id="rId16"/>
    <p:sldId id="285" r:id="rId17"/>
    <p:sldId id="286" r:id="rId18"/>
    <p:sldId id="288" r:id="rId19"/>
    <p:sldId id="289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8" r:id="rId30"/>
    <p:sldId id="314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6" r:id="rId44"/>
  </p:sldIdLst>
  <p:sldSz cx="9144000" cy="6858000" type="screen4x3"/>
  <p:notesSz cx="6858000" cy="95551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5551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l-PL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8663"/>
            <a:ext cx="5484813" cy="4297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41400" y="725488"/>
            <a:ext cx="4775200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039813" y="725488"/>
            <a:ext cx="4776787" cy="35829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538663"/>
            <a:ext cx="5486400" cy="42989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E219BB-2E30-4FD1-8CDD-E145C178DB7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ADE1E7-2B8B-4110-8661-1A09F9230AE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1513" cy="56292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292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11EBEDD-401F-4A3E-AE10-D215D76570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978EFE2-E4AC-45D7-A799-EF9214ACC25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B9CAD1-8509-4C34-A9AF-679241BBA66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4A139C-0186-4255-BC7C-F02C910C1C2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F7CDC5-C74C-4B09-85E6-41DAC088B5D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78E94C-264C-46E7-BC6A-0F82897CA96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B9E4AD0-FD7F-4DCC-BB48-0A4F60C1CB6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EA189C-21AD-4591-BF6E-C9C2FA0BCBB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B5E6A2-09D9-4A59-893E-55930954D9A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F4F312-E0F3-43A9-AE85-3DA49EC7FEA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4A161B8-D09D-422D-8FCF-73A36EA70B0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D25F5C2-B780-4844-8D6D-C56A4108280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13563" y="471488"/>
            <a:ext cx="2151062" cy="56578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471488"/>
            <a:ext cx="6303963" cy="56578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5DB156-1A12-44DC-B20F-0D827BF3FB3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3813" y="471488"/>
            <a:ext cx="7770812" cy="14319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6858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1903413" cy="455613"/>
          </a:xfrm>
        </p:spPr>
        <p:txBody>
          <a:bodyPr/>
          <a:lstStyle>
            <a:lvl1pPr>
              <a:defRPr/>
            </a:lvl1pPr>
          </a:lstStyle>
          <a:p>
            <a:fld id="{A2E778FE-8819-451B-A63E-63B00B751A1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2B0BA06-C73B-4C6F-8707-B96D932CE8C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33D4D8-0DAC-485A-AE11-3F3EA0FC1EB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C538A5-F440-4796-8E31-6DC81958B83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A6E5DD-5A67-437A-8BC9-FF7F8A4E1C3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43AA54-CD63-41A9-B588-8FF29AF61C1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BD43BF-373F-4DD6-B785-751FF93AD2A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24773D-2956-45E9-A2C6-58B946CA887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99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-8410575" y="1588"/>
            <a:ext cx="17541875" cy="13689012"/>
            <a:chOff x="-5298" y="1"/>
            <a:chExt cx="11050" cy="8623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/>
            </a:custGeom>
            <a:gradFill rotWithShape="0">
              <a:gsLst>
                <a:gs pos="0">
                  <a:srgbClr val="2851CB"/>
                </a:gs>
                <a:gs pos="100000">
                  <a:srgbClr val="3366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-5298" y="1"/>
              <a:ext cx="10596" cy="8624"/>
            </a:xfrm>
            <a:custGeom>
              <a:avLst/>
              <a:gdLst>
                <a:gd name="G0" fmla="sin 10800 17694720"/>
                <a:gd name="G1" fmla="+- G0 10800 0"/>
                <a:gd name="G2" fmla="cos 10800 17694720"/>
                <a:gd name="G3" fmla="+- G2 10800 0"/>
                <a:gd name="G4" fmla="sin 10800 0"/>
                <a:gd name="G5" fmla="+- G4 10800 0"/>
                <a:gd name="G6" fmla="cos 10800 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0 h 21600"/>
                <a:gd name="T14" fmla="*/ 21599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799" y="0"/>
                  </a:moveTo>
                  <a:cubicBezTo>
                    <a:pt x="10799" y="0"/>
                    <a:pt x="10799" y="-1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</a:path>
              </a:pathLst>
            </a:custGeom>
            <a:noFill/>
            <a:ln w="126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0813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pl-PL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pl-PL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5FEF6BB5-AE4F-457A-85A1-712D111706B2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rgbClr val="000099"/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-7761288" y="1465263"/>
            <a:ext cx="16903701" cy="10785475"/>
            <a:chOff x="-4889" y="923"/>
            <a:chExt cx="10648" cy="6794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/>
            </a:custGeom>
            <a:gradFill rotWithShape="0">
              <a:gsLst>
                <a:gs pos="0">
                  <a:srgbClr val="2851CB"/>
                </a:gs>
                <a:gs pos="100000">
                  <a:srgbClr val="3366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051" name="AutoShape 3"/>
            <p:cNvSpPr>
              <a:spLocks noChangeArrowheads="1"/>
            </p:cNvSpPr>
            <p:nvPr/>
          </p:nvSpPr>
          <p:spPr bwMode="auto">
            <a:xfrm>
              <a:off x="-4889" y="923"/>
              <a:ext cx="8474" cy="6795"/>
            </a:xfrm>
            <a:custGeom>
              <a:avLst/>
              <a:gdLst>
                <a:gd name="G0" fmla="sin 10800 0"/>
                <a:gd name="G1" fmla="+- G0 10800 0"/>
                <a:gd name="G2" fmla="cos 10800 0"/>
                <a:gd name="G3" fmla="+- G2 10800 0"/>
                <a:gd name="G4" fmla="sin 10800 0"/>
                <a:gd name="G5" fmla="+- G4 10800 0"/>
                <a:gd name="G6" fmla="cos 10800 0"/>
                <a:gd name="G7" fmla="+- G6 10800 0"/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10799 w 21600"/>
                <a:gd name="T13" fmla="*/ 112 h 21600"/>
                <a:gd name="T14" fmla="*/ 21599 w 21600"/>
                <a:gd name="T15" fmla="*/ 1079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 stroke="0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21600" y="10800"/>
                  </a:moveTo>
                  <a:cubicBezTo>
                    <a:pt x="21600" y="16764"/>
                    <a:pt x="16764" y="21600"/>
                    <a:pt x="10800" y="21600"/>
                  </a:cubicBezTo>
                  <a:cubicBezTo>
                    <a:pt x="4835" y="21600"/>
                    <a:pt x="0" y="16764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-1"/>
                    <a:pt x="21599" y="4835"/>
                    <a:pt x="21600" y="10799"/>
                  </a:cubicBezTo>
                </a:path>
              </a:pathLst>
            </a:custGeom>
            <a:noFill/>
            <a:ln w="126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93813" y="471488"/>
            <a:ext cx="7770812" cy="143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eaLnBrk="1">
              <a:buClr>
                <a:srgbClr val="FFFFFF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pl-P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eaLnBrk="1">
              <a:buClr>
                <a:srgbClr val="FFFFFF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r" eaLnBrk="1">
              <a:buClr>
                <a:srgbClr val="FFFFFF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fld id="{0853843E-A1A1-4C48-9DB5-2D1605D4DD1F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CC66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SimSun" pitchFamily="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08013"/>
            <a:ext cx="8304213" cy="8382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sz="3200" b="1">
                <a:solidFill>
                  <a:srgbClr val="FFFF00"/>
                </a:solidFill>
              </a:rPr>
              <a:t>Katarzyna Pawelec/Katarzyna Albrecht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752600" y="2205038"/>
            <a:ext cx="6346825" cy="2168525"/>
          </a:xfrm>
          <a:prstGeom prst="rect">
            <a:avLst/>
          </a:prstGeom>
          <a:noFill/>
          <a:ln/>
        </p:spPr>
        <p:txBody>
          <a:bodyPr lIns="92160" tIns="46080" rIns="92160" bIns="46080" anchor="ctr"/>
          <a:lstStyle/>
          <a:p>
            <a:pPr marL="0" indent="0" algn="ctr">
              <a:spcBef>
                <a:spcPts val="10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/>
              <a:t> Niedokrwistości z zaburzeń wytwrzania u dzieci (aplastyczne wrodzone i nabyte)</a:t>
            </a:r>
          </a:p>
          <a:p>
            <a:pPr marL="0" indent="0" algn="ctr">
              <a:spcBef>
                <a:spcPts val="1000"/>
              </a:spcBef>
              <a:buClrTx/>
              <a:buSzPct val="75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l-PL" b="1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14363" y="5013325"/>
            <a:ext cx="8001000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2160" tIns="46080" rIns="92160" bIns="4608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>
                <a:solidFill>
                  <a:srgbClr val="FFFF00"/>
                </a:solidFill>
                <a:latin typeface="Arial" pitchFamily="34" charset="0"/>
              </a:rPr>
              <a:t>Katedra i Klinika Pediatrii Hematologii i Onkologii AM,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>
                <a:solidFill>
                  <a:srgbClr val="FFFF00"/>
                </a:solidFill>
                <a:latin typeface="Arial" pitchFamily="34" charset="0"/>
              </a:rPr>
              <a:t>Warszawa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4000" b="1">
                <a:solidFill>
                  <a:srgbClr val="FFFF00"/>
                </a:solidFill>
                <a:latin typeface="Arial" pitchFamily="34" charset="0"/>
              </a:rPr>
              <a:t>FA  leczenie</a:t>
            </a:r>
            <a:r>
              <a:rPr lang="pl-PL" sz="3200" b="1">
                <a:solidFill>
                  <a:srgbClr val="FFFFFF"/>
                </a:solidFill>
              </a:rPr>
              <a:t> </a:t>
            </a:r>
          </a:p>
          <a:p>
            <a:pPr marL="342900"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Zachowawcze: androgeny pierwszy rzut , </a:t>
            </a:r>
          </a:p>
          <a:p>
            <a:pPr marL="342900"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Terapia łączona: </a:t>
            </a:r>
          </a:p>
          <a:p>
            <a:pPr marL="342900"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anaboliki (oksymetolon, dawka 2-5mg/kg/dobę) </a:t>
            </a:r>
          </a:p>
          <a:p>
            <a:pPr marL="342900"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kortikosteroidy (prednison 5-10mg/dzień), </a:t>
            </a:r>
          </a:p>
          <a:p>
            <a:pPr marL="342900"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wysokie dawki  metylprednisolonu, </a:t>
            </a:r>
          </a:p>
          <a:p>
            <a:pPr marL="342900"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globulina antylimfocytarna, </a:t>
            </a:r>
          </a:p>
          <a:p>
            <a:pPr marL="342900"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cyklosporyna dla pacjentów bez możliwości przeszczepu, </a:t>
            </a:r>
          </a:p>
          <a:p>
            <a:pPr marL="342900"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Krwiotwórcze czynniki wzrostowe NIE.</a:t>
            </a: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Terapia genowa FA przyszłość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Niedokrwistość Diamonda – Blackfana (Diamond – Blackfan Anemia – DBA)</a:t>
            </a:r>
          </a:p>
          <a:p>
            <a:pPr marL="342900"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2-7 przypadków na milion żywych urodzeń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Selektywna depresja prekursorów układu czerwonokrwinkowego w szpiku.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Układ granulocytów i płytkotwórczy bez odchyleń. </a:t>
            </a:r>
          </a:p>
          <a:p>
            <a:pPr marL="342900"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Pierwszy raz choroba została opisana w roku 1936.</a:t>
            </a:r>
            <a:r>
              <a:rPr lang="pl-PL">
                <a:solidFill>
                  <a:srgbClr val="FFFFFF"/>
                </a:solidFill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DBA</a:t>
            </a:r>
          </a:p>
          <a:p>
            <a:pPr marL="342900"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Często rodzinnie.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U około 25% pacjentów z DBA mutacja RPS19 (19q13.2) w obrębie chromosomu 19.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Drugi gen stwierdzono na chromosomie 8 (8p23.2-p22).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Typ dziedziczenia  autosomalny dominujący rzadziej recesywny.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W 50-60% przypadków mutacji RPS19 jest przypadkowych lub pojawiających się </a:t>
            </a:r>
            <a:r>
              <a:rPr lang="pl-PL" sz="3200" b="1" i="1">
                <a:solidFill>
                  <a:srgbClr val="FFFFFF"/>
                </a:solidFill>
                <a:latin typeface="Arial" pitchFamily="34" charset="0"/>
              </a:rPr>
              <a:t>„de novo”</a:t>
            </a: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DBA objawy</a:t>
            </a: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Pierwsze objawy zwykle przy urodzeniu lub w pierwszych tygodniach, czy miesiącach życia. 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90% przypadków DBA rozpoznawana jest do 18 miesiąca życia.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Dominują objawy niedokrwistości: bladość, przyśpieszona czynność serca, szmer skurczowy nad sercem.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921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Kryteria diagnostyczne DBA </a:t>
            </a: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Krwinki czerwone normochromiczne i normocytarne lub makrocytowe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Liczba retykulocytów obniżona.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Szpik bogatokomórkowy zezmniejszeniem liczby erytroblastów lub ich brakiem.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Liczba L jest prawidłowa lub nieco obniżona.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Liczba PLT jest prawidłowa lub nieco podwyższona.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DBA inne badania</a:t>
            </a: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Fe w surowicy krwi wysoki,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HgF i EPO podwyższony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U 85% pacjentów z DBA podwyższony poziom deaminazy adenozynowej w krwinkach czerwonych (ADA).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DBA wady wrodzone</a:t>
            </a: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Niski wzrost występuje u około 47% dzieci.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Szerokiego rozstawienie gałek ocznych,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Rozszczep wargi i podniebienia,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Zez, retinopatia stwierdzane są  u prawie 50% pacjentów. 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Wrodzone wady serca, układu moczowego i kostnego spotykane są u 8% chorych z DBA.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Achondroplazja i  nieprawidłowa pigmentacją.</a:t>
            </a:r>
            <a:r>
              <a:rPr lang="pl-PL" sz="3200" b="1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DBA leczenie</a:t>
            </a: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Do roku 1951 roku tylko uzupełniające przetoczenia krwi.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Samoistne remisje 1 na 3 lub 1 na 5 przypadków.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DBA leczenie</a:t>
            </a:r>
          </a:p>
          <a:p>
            <a:pPr marL="342900"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Leczenie glikokortykosteroidami rozpoczyna się po 2-3 miesiącach od rozpoznania DBA bo  możliwość samoistnej remisji.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Początkowa dawka prednisonu  2mg/kg/dobę w 3-4 dawkach podzielonych.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Najwcześniej poprawa Hb i retykulocytów po 2-4 tygodniach.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609600" indent="-608013" algn="ctr">
              <a:spcBef>
                <a:spcPts val="1000"/>
              </a:spcBef>
              <a:buClrTx/>
              <a:buSzPct val="75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609600" indent="-608013" algn="ctr">
              <a:spcBef>
                <a:spcPts val="900"/>
              </a:spcBef>
              <a:buClrTx/>
              <a:buSzPct val="75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DBA inne metody leczenia </a:t>
            </a:r>
          </a:p>
          <a:p>
            <a:pPr marL="609600" indent="-608013" algn="ctr">
              <a:spcBef>
                <a:spcPts val="900"/>
              </a:spcBef>
              <a:buClrTx/>
              <a:buSzPct val="75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pl-PL" sz="3600" b="1">
              <a:solidFill>
                <a:srgbClr val="FFFF00"/>
              </a:solidFill>
              <a:latin typeface="Arial" pitchFamily="34" charset="0"/>
            </a:endParaRPr>
          </a:p>
          <a:p>
            <a:pPr marL="609600" indent="-6080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Androgeny, cyklofosfamid, 6-merkapotopuryna, globulina antylimfocytarna. </a:t>
            </a:r>
          </a:p>
          <a:p>
            <a:pPr marL="609600" indent="-6080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Wyższe dawki steroidów (4-6mg/kg/d prednisonu), pulsy z metylprednisonu (30-40mg/kg/d przez 3-4 dni) </a:t>
            </a:r>
          </a:p>
          <a:p>
            <a:pPr marL="609600" indent="-6080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Cyklosporyna. </a:t>
            </a:r>
          </a:p>
          <a:p>
            <a:pPr marL="609600" indent="-6080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Interleukiną 3 (IL-3) nie skuteczna.</a:t>
            </a:r>
            <a:r>
              <a:rPr lang="pl-PL" sz="3200" b="1">
                <a:solidFill>
                  <a:srgbClr val="FFFFFF"/>
                </a:solidFill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964613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609600" indent="-608013" algn="ctr">
              <a:spcBef>
                <a:spcPts val="1000"/>
              </a:spcBef>
              <a:buClrTx/>
              <a:buSzPct val="75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609600" indent="-608013" algn="ctr">
              <a:spcBef>
                <a:spcPts val="900"/>
              </a:spcBef>
              <a:buClrTx/>
              <a:buSzPct val="75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DBA przeszczep </a:t>
            </a:r>
          </a:p>
          <a:p>
            <a:pPr marL="609600" indent="-6080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Przeszczep szpiku od rodzinnego dawcy szpiku (po wykluczeniu DBA) dla pacjentów steroidoopornych i zależnych od transfuzji </a:t>
            </a:r>
          </a:p>
          <a:p>
            <a:pPr marL="609600" indent="-6080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Prawdopodobieństwo przeżycia po BMT od dawcy rodzinnego wynosi około 88%, </a:t>
            </a:r>
          </a:p>
          <a:p>
            <a:pPr marL="609600" indent="-608013">
              <a:spcBef>
                <a:spcPts val="800"/>
              </a:spcBef>
              <a:buClrTx/>
              <a:buSzPct val="75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	a od dawcy niespokrewnionego 28%.  </a:t>
            </a:r>
          </a:p>
          <a:p>
            <a:pPr marL="609600" indent="-608013" algn="ctr">
              <a:spcBef>
                <a:spcPts val="800"/>
              </a:spcBef>
              <a:buClrTx/>
              <a:buSzPct val="75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Dzieci z DBA mają predyspozycje do MDS, AML/ALL oraz innych chorób nowotworowych (guzy lite, chłoniaki).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5888"/>
            <a:ext cx="9144000" cy="6578600"/>
          </a:xfrm>
          <a:ln/>
        </p:spPr>
        <p:txBody>
          <a:bodyPr/>
          <a:lstStyle/>
          <a:p>
            <a:pPr indent="-341313" algn="ctr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Przejściowa erytroblastopenia dziecięca </a:t>
            </a:r>
            <a:r>
              <a:rPr lang="pl-PL" sz="2800" b="1">
                <a:solidFill>
                  <a:srgbClr val="FFFF00"/>
                </a:solidFill>
                <a:latin typeface="Arial" pitchFamily="34" charset="0"/>
              </a:rPr>
              <a:t>(transient erythroblastopenia of childhood- TEC)</a:t>
            </a:r>
          </a:p>
          <a:p>
            <a:pPr indent="-341313" algn="ctr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2800"/>
          </a:p>
          <a:p>
            <a:pPr indent="-341313"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Przyczyna: toksyny, alergeny, zakażenia</a:t>
            </a:r>
          </a:p>
          <a:p>
            <a:pPr indent="-341313"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Wiek: średnio około 26 m życia </a:t>
            </a:r>
          </a:p>
          <a:p>
            <a:pPr indent="-341313"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Bez anomalii rozwojowych</a:t>
            </a:r>
          </a:p>
          <a:p>
            <a:pPr indent="-341313"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Badania laboratoryjne: niska Hgb -5-6g/dl, retykulocytopenia- poniżej 1%, prawidłowe L i PLT</a:t>
            </a:r>
          </a:p>
          <a:p>
            <a:pPr indent="-341313"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Hemoglobina płodowa - norma i stężenie eADA w erytrocytach w normie</a:t>
            </a:r>
          </a:p>
          <a:p>
            <a:pPr indent="-341313"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Samoistne wyleczenie po 1-2 miesiącach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38" y="457200"/>
            <a:ext cx="8289925" cy="518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9144000" cy="6553200"/>
          </a:xfrm>
          <a:ln/>
        </p:spPr>
        <p:txBody>
          <a:bodyPr/>
          <a:lstStyle/>
          <a:p>
            <a:pPr indent="-341313" algn="ctr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Niedokrwistości dyserytropoetyczne wrodzne </a:t>
            </a:r>
          </a:p>
          <a:p>
            <a:pPr indent="-341313" algn="ctr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00"/>
                </a:solidFill>
                <a:latin typeface="Arial" pitchFamily="34" charset="0"/>
              </a:rPr>
              <a:t>(congenital dyserythropoietic anemia-CDA)</a:t>
            </a:r>
            <a:r>
              <a:rPr lang="pl-PL" sz="2800"/>
              <a:t> </a:t>
            </a:r>
          </a:p>
          <a:p>
            <a:pPr indent="-341313"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2800"/>
          </a:p>
          <a:p>
            <a:pPr indent="-341313"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Nieefektywna erytropoeza, </a:t>
            </a:r>
          </a:p>
          <a:p>
            <a:pPr indent="-341313"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	Szpik: hiperplazja układu czerwonokrwinkowego z niedostateczną liczbą erytrocytów we krwi obwodowej</a:t>
            </a:r>
          </a:p>
          <a:p>
            <a:pPr indent="-341313"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W zależności od obrazu szpiku III typy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4800"/>
            <a:ext cx="9144000" cy="7005638"/>
          </a:xfrm>
          <a:ln/>
        </p:spPr>
        <p:txBody>
          <a:bodyPr/>
          <a:lstStyle/>
          <a:p>
            <a:pPr indent="-341313" algn="ctr">
              <a:spcBef>
                <a:spcPts val="135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5400" b="1">
                <a:solidFill>
                  <a:srgbClr val="FFFF00"/>
                </a:solidFill>
                <a:latin typeface="Arial" pitchFamily="34" charset="0"/>
              </a:rPr>
              <a:t>CDA</a:t>
            </a:r>
            <a:r>
              <a:rPr lang="pl-PL" sz="5400" b="1">
                <a:latin typeface="Arial" pitchFamily="34" charset="0"/>
              </a:rPr>
              <a:t> </a:t>
            </a:r>
          </a:p>
          <a:p>
            <a:pPr indent="-341313" algn="ctr">
              <a:spcBef>
                <a:spcPts val="11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400">
              <a:latin typeface="Arial" pitchFamily="34" charset="0"/>
            </a:endParaRPr>
          </a:p>
          <a:p>
            <a:pPr indent="-341313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latin typeface="Arial" pitchFamily="34" charset="0"/>
              </a:rPr>
              <a:t>Typ I -makrocytoza, megaloblastyczny szpik, śródjądrowe mostki 	chromatyny, dziedziczenie autosomalne recesywne, gen CDAI </a:t>
            </a:r>
          </a:p>
          <a:p>
            <a:pPr indent="-341313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latin typeface="Arial" pitchFamily="34" charset="0"/>
              </a:rPr>
              <a:t>Typ II- normocytoza lub makrocytoza z dwu lub wielojądrowymi erytroblastami, dziedziczenie autosomalne recesywne, gen CDAII  </a:t>
            </a:r>
          </a:p>
          <a:p>
            <a:pPr indent="-341313"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9144000" cy="6750050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135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5400" b="1">
                <a:solidFill>
                  <a:srgbClr val="FFFF00"/>
                </a:solidFill>
                <a:latin typeface="Arial" pitchFamily="34" charset="0"/>
              </a:rPr>
              <a:t>CDA</a:t>
            </a:r>
            <a:r>
              <a:rPr lang="pl-PL" sz="5400"/>
              <a:t> </a:t>
            </a:r>
          </a:p>
          <a:p>
            <a:pPr indent="-341313">
              <a:lnSpc>
                <a:spcPct val="80000"/>
              </a:lnSpc>
              <a:spcBef>
                <a:spcPts val="135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5400"/>
          </a:p>
          <a:p>
            <a:pPr indent="-341313">
              <a:lnSpc>
                <a:spcPct val="80000"/>
              </a:lnSpc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latin typeface="Arial" pitchFamily="34" charset="0"/>
              </a:rPr>
              <a:t>Typ III- makrocytoza, erytroblasty wielojądrowe (gigantoblasty) dziedziczenie autosomalne dominujące gen CDAIII  </a:t>
            </a:r>
          </a:p>
          <a:p>
            <a:pPr indent="-341313">
              <a:lnSpc>
                <a:spcPct val="80000"/>
              </a:lnSpc>
              <a:spcBef>
                <a:spcPts val="9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latin typeface="Arial" pitchFamily="34" charset="0"/>
              </a:rPr>
              <a:t>Najczęstszy typ CDAII- wrodzona wielojądrowość erytroblastyczna z dodatnim testem zakwaszania (hereditary erytroblastic multinucleavity with a positive acidified serum test= HEMPAS)</a:t>
            </a:r>
          </a:p>
          <a:p>
            <a:pPr indent="-341313">
              <a:lnSpc>
                <a:spcPct val="80000"/>
              </a:lnSpc>
              <a:spcBef>
                <a:spcPts val="9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600" b="1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9144000" cy="6911975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135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5400" b="1">
                <a:solidFill>
                  <a:srgbClr val="FFFF00"/>
                </a:solidFill>
                <a:latin typeface="Arial" pitchFamily="34" charset="0"/>
              </a:rPr>
              <a:t>CDA</a:t>
            </a:r>
            <a:r>
              <a:rPr lang="pl-PL" sz="5400"/>
              <a:t> </a:t>
            </a:r>
          </a:p>
          <a:p>
            <a:pPr indent="-341313">
              <a:lnSpc>
                <a:spcPct val="80000"/>
              </a:lnSpc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>
              <a:latin typeface="Arial" pitchFamily="34" charset="0"/>
            </a:endParaRPr>
          </a:p>
          <a:p>
            <a:pPr indent="-341313">
              <a:lnSpc>
                <a:spcPct val="80000"/>
              </a:lnSpc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Rozpoznanie</a:t>
            </a:r>
          </a:p>
          <a:p>
            <a:pPr indent="-341313">
              <a:lnSpc>
                <a:spcPct val="80000"/>
              </a:lnSpc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	typ II CDA - badanie serologiczne test Hama (liza krwinek czerwonych w zakwaszonej surowicy)</a:t>
            </a:r>
          </a:p>
          <a:p>
            <a:pPr indent="-341313">
              <a:lnSpc>
                <a:spcPct val="80000"/>
              </a:lnSpc>
              <a:buClr>
                <a:srgbClr val="FFFF00"/>
              </a:buClr>
              <a:buSzPct val="75000"/>
              <a:buFont typeface="Monotype Sort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b="1">
              <a:latin typeface="Arial" pitchFamily="34" charset="0"/>
            </a:endParaRPr>
          </a:p>
          <a:p>
            <a:pPr indent="-341313">
              <a:lnSpc>
                <a:spcPct val="80000"/>
              </a:lnSpc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Leczenie</a:t>
            </a:r>
          </a:p>
          <a:p>
            <a:pPr indent="-341313">
              <a:lnSpc>
                <a:spcPct val="80000"/>
              </a:lnSpc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	Splenektomia skuteczna w </a:t>
            </a:r>
          </a:p>
          <a:p>
            <a:pPr indent="-341313">
              <a:lnSpc>
                <a:spcPct val="80000"/>
              </a:lnSpc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	50% w CDA I, </a:t>
            </a:r>
          </a:p>
          <a:p>
            <a:pPr indent="-341313">
              <a:lnSpc>
                <a:spcPct val="80000"/>
              </a:lnSpc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	70% w CDA II, </a:t>
            </a:r>
          </a:p>
          <a:p>
            <a:pPr indent="-341313">
              <a:lnSpc>
                <a:spcPct val="80000"/>
              </a:lnSpc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	100% w CDA III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9144000" cy="6911975"/>
          </a:xfrm>
          <a:ln/>
        </p:spPr>
        <p:txBody>
          <a:bodyPr/>
          <a:lstStyle/>
          <a:p>
            <a:pPr indent="-341313" algn="ctr">
              <a:lnSpc>
                <a:spcPct val="80000"/>
              </a:lnSpc>
              <a:spcBef>
                <a:spcPts val="135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5400" b="1">
                <a:solidFill>
                  <a:srgbClr val="FFFF00"/>
                </a:solidFill>
                <a:latin typeface="Arial" pitchFamily="34" charset="0"/>
              </a:rPr>
              <a:t>CDA</a:t>
            </a:r>
            <a:r>
              <a:rPr lang="pl-PL" sz="5400" b="1"/>
              <a:t>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Klinika: </a:t>
            </a:r>
            <a:r>
              <a:rPr lang="pl-PL" sz="2800" b="1">
                <a:latin typeface="Arial" pitchFamily="34" charset="0"/>
              </a:rPr>
              <a:t>wiek 10-14 rż w typie III około 24 rż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	</a:t>
            </a:r>
            <a:r>
              <a:rPr lang="pl-PL" sz="2800" b="1">
                <a:latin typeface="Arial" pitchFamily="34" charset="0"/>
              </a:rPr>
              <a:t>niedokrwistość,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latin typeface="Arial" pitchFamily="34" charset="0"/>
              </a:rPr>
              <a:t>	żółtaczka, brązowe plamy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latin typeface="Arial" pitchFamily="34" charset="0"/>
              </a:rPr>
              <a:t>	zrośnięcie palucha czy nieprawidłowe palce, splenomegalia,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latin typeface="Arial" pitchFamily="34" charset="0"/>
              </a:rPr>
              <a:t>	kamica pęcherzyka żółciowego</a:t>
            </a:r>
          </a:p>
          <a:p>
            <a:pPr indent="-341313">
              <a:lnSpc>
                <a:spcPct val="80000"/>
              </a:lnSpc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latin typeface="Arial" pitchFamily="34" charset="0"/>
              </a:rPr>
              <a:t>Badania laboratoryjne: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latin typeface="Arial" pitchFamily="34" charset="0"/>
              </a:rPr>
              <a:t>	niedokrwistość 9g/dl, makrocytoza z retykulocytozą 1-7%,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latin typeface="Arial" pitchFamily="34" charset="0"/>
              </a:rPr>
              <a:t>	czas przeżycia erytrocytów skrócony,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latin typeface="Arial" pitchFamily="34" charset="0"/>
              </a:rPr>
              <a:t>	L i PLT - norma,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latin typeface="Arial" pitchFamily="34" charset="0"/>
              </a:rPr>
              <a:t>	podwyższona bilirubina,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latin typeface="Arial" pitchFamily="34" charset="0"/>
              </a:rPr>
              <a:t>	LHD wysokie,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Clr>
                <a:srgbClr val="FFFF00"/>
              </a:buClr>
              <a:buSzPct val="75000"/>
              <a:buFont typeface="Monotype Sort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2800" b="1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9200"/>
          </a:xfrm>
          <a:ln/>
        </p:spPr>
        <p:txBody>
          <a:bodyPr lIns="92075" tIns="46038" rIns="92075" bIns="46038"/>
          <a:lstStyle/>
          <a:p>
            <a:r>
              <a:rPr lang="pl-PL" b="1">
                <a:solidFill>
                  <a:srgbClr val="FFFF00"/>
                </a:solidFill>
              </a:rPr>
              <a:t>Nabyta niedokrwistość aplastyczna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14600"/>
            <a:ext cx="8893175" cy="4343400"/>
          </a:xfrm>
          <a:ln/>
        </p:spPr>
        <p:txBody>
          <a:bodyPr lIns="92075" tIns="46038" rIns="92075" bIns="46038"/>
          <a:lstStyle/>
          <a:p>
            <a:pPr algn="just">
              <a:buClr>
                <a:schemeClr val="tx1"/>
              </a:buClr>
              <a:buSzPct val="25000"/>
            </a:pPr>
            <a:r>
              <a:rPr lang="pl-PL"/>
              <a:t>Pancytopenia krwi obwodowej i hipoplazja szpiku.</a:t>
            </a:r>
          </a:p>
          <a:p>
            <a:pPr algn="just">
              <a:buClr>
                <a:schemeClr val="tx1"/>
              </a:buClr>
              <a:buSzPct val="25000"/>
            </a:pPr>
            <a:endParaRPr lang="pl-PL"/>
          </a:p>
          <a:p>
            <a:pPr>
              <a:buClr>
                <a:schemeClr val="tx1"/>
              </a:buClr>
              <a:buFontTx/>
              <a:buNone/>
            </a:pPr>
            <a:r>
              <a:rPr lang="pl-PL"/>
              <a:t>2-10/milion /rok w Europie i USA</a:t>
            </a:r>
            <a:r>
              <a:rPr lang="pl-PL" sz="1600"/>
              <a:t> , </a:t>
            </a:r>
            <a:br>
              <a:rPr lang="pl-PL" sz="1600"/>
            </a:br>
            <a:r>
              <a:rPr lang="pl-PL" sz="1600"/>
              <a:t>          </a:t>
            </a:r>
            <a:r>
              <a:rPr lang="pl-PL"/>
              <a:t>w Azji 2-3x częściej.</a:t>
            </a:r>
          </a:p>
          <a:p>
            <a:pPr>
              <a:buClr>
                <a:schemeClr val="tx1"/>
              </a:buClr>
              <a:buFontTx/>
              <a:buNone/>
            </a:pPr>
            <a:endParaRPr lang="pl-PL"/>
          </a:p>
          <a:p>
            <a:pPr>
              <a:buClr>
                <a:schemeClr val="tx1"/>
              </a:buClr>
              <a:buFontTx/>
              <a:buNone/>
            </a:pPr>
            <a:r>
              <a:rPr lang="pl-PL"/>
              <a:t>Gł. między 6 a 9 rokiem życia,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pl-PL"/>
              <a:t>Rzadko u młodszych poniżej 3 roku życia.</a:t>
            </a:r>
          </a:p>
          <a:p>
            <a:pPr algn="just"/>
            <a:endParaRPr lang="pl-P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400800"/>
          </a:xfrm>
          <a:ln/>
        </p:spPr>
        <p:txBody>
          <a:bodyPr lIns="92075" tIns="46038" rIns="92075" bIns="46038"/>
          <a:lstStyle/>
          <a:p>
            <a:pPr algn="ctr"/>
            <a:r>
              <a:rPr lang="pl-PL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Gł. czynniki etiologiczne NA</a:t>
            </a:r>
            <a:endParaRPr lang="pl-PL" sz="44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pl-PL" dirty="0"/>
          </a:p>
          <a:p>
            <a:r>
              <a:rPr lang="pl-PL" dirty="0"/>
              <a:t>1. </a:t>
            </a:r>
            <a:r>
              <a:rPr lang="pl-PL" sz="5400" b="1" dirty="0"/>
              <a:t>Nieznane (około 50%)</a:t>
            </a:r>
            <a:r>
              <a:rPr lang="pl-PL" sz="4400" dirty="0"/>
              <a:t> </a:t>
            </a:r>
          </a:p>
          <a:p>
            <a:r>
              <a:rPr lang="pl-PL" dirty="0"/>
              <a:t>2. </a:t>
            </a:r>
            <a:r>
              <a:rPr lang="pl-PL" sz="3600" b="1" dirty="0"/>
              <a:t>Czynniki chemiczne i fizyczne</a:t>
            </a:r>
            <a:r>
              <a:rPr lang="pl-PL" dirty="0"/>
              <a:t>:</a:t>
            </a:r>
          </a:p>
          <a:p>
            <a:r>
              <a:rPr lang="pl-PL" dirty="0"/>
              <a:t>	  leki, środki chemiczne i toksyczne</a:t>
            </a:r>
          </a:p>
          <a:p>
            <a:r>
              <a:rPr lang="pl-PL" dirty="0"/>
              <a:t>3. </a:t>
            </a:r>
            <a:r>
              <a:rPr lang="pl-PL" sz="3600" b="1" dirty="0"/>
              <a:t>Czynniki zakaźne</a:t>
            </a:r>
            <a:r>
              <a:rPr lang="pl-PL" dirty="0"/>
              <a:t>:   wirusy, bakterie</a:t>
            </a:r>
          </a:p>
          <a:p>
            <a:r>
              <a:rPr lang="pl-PL" dirty="0"/>
              <a:t>4. </a:t>
            </a:r>
            <a:r>
              <a:rPr lang="pl-PL" sz="3600" b="1" dirty="0"/>
              <a:t>Czynniki immunologiczne</a:t>
            </a:r>
            <a:r>
              <a:rPr lang="pl-PL" dirty="0"/>
              <a:t>:</a:t>
            </a:r>
          </a:p>
          <a:p>
            <a:r>
              <a:rPr lang="pl-PL" dirty="0"/>
              <a:t>	 humoralne, komórkowe</a:t>
            </a:r>
          </a:p>
          <a:p>
            <a:endParaRPr lang="pl-PL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121920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>
                <a:solidFill>
                  <a:srgbClr val="FFFF00"/>
                </a:solidFill>
              </a:rPr>
              <a:t>Pancytopenie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3238"/>
            <a:ext cx="9144000" cy="5084762"/>
          </a:xfrm>
          <a:ln/>
        </p:spPr>
        <p:txBody>
          <a:bodyPr/>
          <a:lstStyle/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Niedokrwistość aplastyczna typu Fanconiego </a:t>
            </a:r>
          </a:p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b="1">
              <a:latin typeface="Arial" pitchFamily="34" charset="0"/>
            </a:endParaRPr>
          </a:p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Dyskeratoza wrodzona </a:t>
            </a:r>
          </a:p>
          <a:p>
            <a:pPr marL="341313" indent="-341313">
              <a:buClrTx/>
              <a:buSzPct val="7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	</a:t>
            </a:r>
          </a:p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Zaspół Shwachmana-Diamonda </a:t>
            </a:r>
          </a:p>
          <a:p>
            <a:pPr marL="341313" indent="-341313">
              <a:buClrTx/>
              <a:buSzPct val="7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	</a:t>
            </a:r>
          </a:p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Małopłytkowość amegakariocytarna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8305800" cy="5903912"/>
          </a:xfrm>
          <a:ln/>
        </p:spPr>
        <p:txBody>
          <a:bodyPr lIns="92075" tIns="46038" rIns="92075" bIns="46038"/>
          <a:lstStyle/>
          <a:p>
            <a:pPr lvl="4"/>
            <a:r>
              <a:rPr lang="pl-PL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Objawy kliniczne NA</a:t>
            </a:r>
            <a:r>
              <a:rPr lang="pl-PL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pl-PL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pl-PL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pl-PL" dirty="0"/>
              <a:t>1.	Bladość, męczliwość, osłabienie, utrata łaknienia ( niedokrwistość)</a:t>
            </a:r>
          </a:p>
          <a:p>
            <a:r>
              <a:rPr lang="pl-PL" dirty="0"/>
              <a:t>2.	Wybroczyny, łatwe siniaczenie, krwotoki w tym do OUN  ( małopłytkowość)</a:t>
            </a:r>
          </a:p>
          <a:p>
            <a:r>
              <a:rPr lang="pl-PL" dirty="0"/>
              <a:t>3.	 Zwiększona podatność na zakażenia , owrzodzenia jamy ustnej, źle reagujące na antybiotykoterapię  ( leukopenia)</a:t>
            </a: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305800" cy="5257800"/>
          </a:xfrm>
          <a:ln/>
        </p:spPr>
        <p:txBody>
          <a:bodyPr lIns="92075" tIns="46038" rIns="92075" bIns="46038"/>
          <a:lstStyle/>
          <a:p>
            <a:pPr lvl="4"/>
            <a:r>
              <a:rPr lang="pl-PL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Badania dodatkowe</a:t>
            </a:r>
            <a:endParaRPr lang="pl-PL" sz="44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4"/>
            <a:endParaRPr lang="pl-PL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pl-PL" dirty="0"/>
              <a:t>1. </a:t>
            </a:r>
            <a:r>
              <a:rPr lang="pl-PL" b="1" dirty="0"/>
              <a:t>Morfologia</a:t>
            </a:r>
            <a:r>
              <a:rPr lang="pl-PL" dirty="0"/>
              <a:t>: </a:t>
            </a:r>
            <a:br>
              <a:rPr lang="pl-PL" dirty="0"/>
            </a:br>
            <a:r>
              <a:rPr lang="pl-PL" sz="2800" dirty="0"/>
              <a:t>pancytopenia z limfocytozą, </a:t>
            </a:r>
            <a:r>
              <a:rPr lang="pl-PL" sz="2800" dirty="0" err="1"/>
              <a:t>retikulocytopenią</a:t>
            </a:r>
            <a:r>
              <a:rPr lang="pl-PL" sz="2800" dirty="0"/>
              <a:t>, niedokrwistość </a:t>
            </a:r>
            <a:r>
              <a:rPr lang="pl-PL" sz="2800" dirty="0" err="1"/>
              <a:t>normocytowa</a:t>
            </a:r>
            <a:r>
              <a:rPr lang="pl-PL" sz="2800" dirty="0"/>
              <a:t>, (mogą być </a:t>
            </a:r>
            <a:r>
              <a:rPr lang="pl-PL" sz="2800" dirty="0" err="1"/>
              <a:t>makrocyty</a:t>
            </a:r>
            <a:r>
              <a:rPr lang="pl-PL" sz="2800" dirty="0"/>
              <a:t>), ziarnistości toksyczne w neutrofilach</a:t>
            </a:r>
          </a:p>
          <a:p>
            <a:r>
              <a:rPr lang="pl-PL" dirty="0"/>
              <a:t>2. </a:t>
            </a:r>
            <a:r>
              <a:rPr lang="pl-PL" b="1" dirty="0"/>
              <a:t>Badanie szpiku: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 </a:t>
            </a:r>
            <a:r>
              <a:rPr lang="pl-PL" sz="2800" dirty="0"/>
              <a:t>- rozmaz  </a:t>
            </a:r>
            <a:r>
              <a:rPr lang="pl-PL" sz="2800" dirty="0" err="1"/>
              <a:t>ubogokomórkowy</a:t>
            </a:r>
            <a:r>
              <a:rPr lang="pl-PL" sz="2800" dirty="0"/>
              <a:t> z </a:t>
            </a:r>
            <a:r>
              <a:rPr lang="pl-PL" sz="2800" dirty="0" err="1"/>
              <a:t>poj</a:t>
            </a:r>
            <a:r>
              <a:rPr lang="pl-PL" sz="2800" dirty="0"/>
              <a:t>. komórkami</a:t>
            </a:r>
          </a:p>
          <a:p>
            <a:r>
              <a:rPr lang="pl-PL" dirty="0"/>
              <a:t>    </a:t>
            </a:r>
            <a:r>
              <a:rPr lang="pl-PL" sz="2800" dirty="0"/>
              <a:t>-  histopatologia: ocena komórkowości, pościeliska, </a:t>
            </a:r>
            <a:br>
              <a:rPr lang="pl-PL" sz="2800" dirty="0"/>
            </a:br>
            <a:r>
              <a:rPr lang="pl-PL" sz="2800" dirty="0"/>
              <a:t>   ( pusty szpik tłuszczowy)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57200"/>
            <a:ext cx="8305800" cy="5486400"/>
          </a:xfrm>
          <a:ln/>
        </p:spPr>
        <p:txBody>
          <a:bodyPr lIns="92075" tIns="46038" rIns="92075" bIns="46038"/>
          <a:lstStyle/>
          <a:p>
            <a:pPr lvl="4"/>
            <a:r>
              <a:rPr lang="pl-PL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Badania dodatkowe</a:t>
            </a:r>
            <a:endParaRPr lang="pl-PL" sz="44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4"/>
            <a:endParaRPr lang="pl-PL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pl-PL" dirty="0"/>
              <a:t>1. </a:t>
            </a:r>
            <a:r>
              <a:rPr lang="pl-PL" b="1" dirty="0"/>
              <a:t>Ocena funkcji wątroby</a:t>
            </a:r>
            <a:r>
              <a:rPr lang="pl-PL" dirty="0"/>
              <a:t> : </a:t>
            </a:r>
            <a:br>
              <a:rPr lang="pl-PL" dirty="0"/>
            </a:br>
            <a:r>
              <a:rPr lang="pl-PL" dirty="0"/>
              <a:t> </a:t>
            </a:r>
            <a:r>
              <a:rPr lang="pl-PL" sz="2800" dirty="0"/>
              <a:t>transaminazy , bilirubina</a:t>
            </a:r>
          </a:p>
          <a:p>
            <a:r>
              <a:rPr lang="pl-PL" dirty="0"/>
              <a:t>2. </a:t>
            </a:r>
            <a:r>
              <a:rPr lang="pl-PL" b="1" dirty="0"/>
              <a:t>Badania wirusologiczne</a:t>
            </a:r>
            <a:r>
              <a:rPr lang="pl-PL" dirty="0"/>
              <a:t>: </a:t>
            </a:r>
            <a:br>
              <a:rPr lang="pl-PL" dirty="0"/>
            </a:br>
            <a:r>
              <a:rPr lang="pl-PL" sz="2800" dirty="0"/>
              <a:t>HAV, HBV, HCV, EBV, CMV</a:t>
            </a:r>
          </a:p>
          <a:p>
            <a:r>
              <a:rPr lang="pl-PL" dirty="0"/>
              <a:t>3. </a:t>
            </a:r>
            <a:r>
              <a:rPr lang="pl-PL" b="1" dirty="0"/>
              <a:t>Przeciwciała przeciwjądrowe i </a:t>
            </a:r>
            <a:r>
              <a:rPr lang="pl-PL" b="1" dirty="0" err="1"/>
              <a:t>p-dsDNA</a:t>
            </a:r>
            <a:endParaRPr lang="pl-PL" b="1" dirty="0"/>
          </a:p>
          <a:p>
            <a:r>
              <a:rPr lang="pl-PL" dirty="0"/>
              <a:t>4. </a:t>
            </a:r>
            <a:r>
              <a:rPr lang="pl-PL" b="1" dirty="0"/>
              <a:t>Poziom </a:t>
            </a:r>
            <a:r>
              <a:rPr lang="pl-PL" b="1" dirty="0" err="1"/>
              <a:t>Vit</a:t>
            </a:r>
            <a:r>
              <a:rPr lang="pl-PL" b="1" dirty="0"/>
              <a:t> B12 i kwasu foliowego</a:t>
            </a:r>
          </a:p>
          <a:p>
            <a:r>
              <a:rPr lang="pl-PL" dirty="0"/>
              <a:t>5. </a:t>
            </a:r>
            <a:r>
              <a:rPr lang="pl-PL" b="1" dirty="0" err="1"/>
              <a:t>Rtg</a:t>
            </a:r>
            <a:r>
              <a:rPr lang="pl-PL" b="1" dirty="0"/>
              <a:t> </a:t>
            </a:r>
            <a:r>
              <a:rPr lang="pl-PL" b="1" dirty="0" err="1"/>
              <a:t>kl</a:t>
            </a:r>
            <a:r>
              <a:rPr lang="pl-PL" b="1" dirty="0"/>
              <a:t> piersiowej</a:t>
            </a:r>
          </a:p>
          <a:p>
            <a:r>
              <a:rPr lang="pl-PL" dirty="0"/>
              <a:t>6. </a:t>
            </a:r>
            <a:r>
              <a:rPr lang="pl-PL" b="1" dirty="0"/>
              <a:t>USG jamy brzusznej</a:t>
            </a:r>
            <a:r>
              <a:rPr lang="pl-PL" dirty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839200" cy="5562600"/>
          </a:xfrm>
          <a:ln/>
        </p:spPr>
        <p:txBody>
          <a:bodyPr lIns="92075" tIns="46038" rIns="92075" bIns="46038"/>
          <a:lstStyle/>
          <a:p>
            <a:pPr lvl="4"/>
            <a:r>
              <a:rPr lang="pl-PL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Inne badania dodatkowe</a:t>
            </a:r>
            <a:endParaRPr lang="pl-PL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pl-PL" dirty="0"/>
          </a:p>
          <a:p>
            <a:r>
              <a:rPr lang="pl-PL" dirty="0"/>
              <a:t>1. </a:t>
            </a:r>
            <a:r>
              <a:rPr lang="pl-PL" b="1" dirty="0"/>
              <a:t>Ocena kariotypu</a:t>
            </a:r>
            <a:r>
              <a:rPr lang="pl-PL" dirty="0"/>
              <a:t> </a:t>
            </a:r>
            <a:br>
              <a:rPr lang="pl-PL" dirty="0"/>
            </a:br>
            <a:r>
              <a:rPr lang="pl-PL" sz="2800" dirty="0"/>
              <a:t>(ok. 26% chorych z NA - nieprawidłowości chromosomu  </a:t>
            </a:r>
            <a:br>
              <a:rPr lang="pl-PL" sz="2800" dirty="0"/>
            </a:br>
            <a:r>
              <a:rPr lang="pl-PL" sz="2800" dirty="0"/>
              <a:t>   7 i 13, </a:t>
            </a:r>
            <a:r>
              <a:rPr lang="pl-PL" sz="2800" dirty="0" err="1"/>
              <a:t>trisomię</a:t>
            </a:r>
            <a:r>
              <a:rPr lang="pl-PL" sz="2800" dirty="0"/>
              <a:t> 8</a:t>
            </a:r>
            <a:r>
              <a:rPr lang="pl-PL" dirty="0"/>
              <a:t> </a:t>
            </a:r>
            <a:r>
              <a:rPr lang="pl-PL" sz="1800" b="1" i="1" dirty="0"/>
              <a:t>( FISH, lepiej krew obwodowa niż szpik, ) </a:t>
            </a:r>
            <a:r>
              <a:rPr lang="pl-PL" sz="2800" b="1" i="1" dirty="0"/>
              <a:t>)</a:t>
            </a:r>
          </a:p>
          <a:p>
            <a:endParaRPr lang="pl-PL" sz="2800" dirty="0"/>
          </a:p>
          <a:p>
            <a:r>
              <a:rPr lang="pl-PL" dirty="0"/>
              <a:t>2. </a:t>
            </a:r>
            <a:r>
              <a:rPr lang="pl-PL" b="1" dirty="0"/>
              <a:t>Badanie w kierunku anemii </a:t>
            </a:r>
            <a:r>
              <a:rPr lang="pl-PL" b="1" dirty="0" err="1"/>
              <a:t>Fanconiego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  (</a:t>
            </a:r>
            <a:r>
              <a:rPr lang="pl-PL" sz="2800" dirty="0"/>
              <a:t>ocena łamliwości chromosomów )</a:t>
            </a:r>
            <a:endParaRPr lang="pl-PL" sz="2800" b="1" i="1" dirty="0"/>
          </a:p>
          <a:p>
            <a:endParaRPr lang="pl-PL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610600" cy="5562600"/>
          </a:xfrm>
          <a:ln/>
        </p:spPr>
        <p:txBody>
          <a:bodyPr lIns="92075" tIns="46038" rIns="92075" bIns="46038"/>
          <a:lstStyle/>
          <a:p>
            <a:pPr lvl="4"/>
            <a:r>
              <a:rPr lang="pl-PL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Inne badania dodatkowe</a:t>
            </a:r>
            <a:endParaRPr lang="pl-PL" sz="4400" b="1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4"/>
            <a:endParaRPr lang="pl-PL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pl-PL" sz="3400" dirty="0"/>
              <a:t>3. </a:t>
            </a:r>
            <a:r>
              <a:rPr lang="pl-PL" sz="3400" b="1" dirty="0"/>
              <a:t>Badanie poziomu </a:t>
            </a:r>
            <a:r>
              <a:rPr lang="pl-PL" b="1" dirty="0"/>
              <a:t>CD 34+</a:t>
            </a:r>
            <a:r>
              <a:rPr lang="pl-PL" sz="2800" dirty="0"/>
              <a:t> </a:t>
            </a:r>
            <a:r>
              <a:rPr lang="pl-PL" sz="3400" b="1" dirty="0"/>
              <a:t>we krwi obwodowej </a:t>
            </a:r>
            <a:br>
              <a:rPr lang="pl-PL" sz="3400" b="1" dirty="0"/>
            </a:br>
            <a:r>
              <a:rPr lang="pl-PL" sz="2800" dirty="0"/>
              <a:t>(</a:t>
            </a:r>
            <a:r>
              <a:rPr lang="pl-PL" sz="2800" dirty="0" err="1"/>
              <a:t>cytometr</a:t>
            </a:r>
            <a:r>
              <a:rPr lang="pl-PL" sz="2800" dirty="0"/>
              <a:t> przepływowy- spadek poziomu CD 34+)</a:t>
            </a:r>
          </a:p>
          <a:p>
            <a:endParaRPr lang="pl-PL" sz="2800" i="1" dirty="0"/>
          </a:p>
          <a:p>
            <a:r>
              <a:rPr lang="pl-PL" dirty="0"/>
              <a:t>4. </a:t>
            </a:r>
            <a:r>
              <a:rPr lang="pl-PL" b="1" dirty="0"/>
              <a:t>Badanie w kierunku PNH</a:t>
            </a:r>
            <a:r>
              <a:rPr lang="pl-PL" dirty="0"/>
              <a:t> </a:t>
            </a:r>
            <a:br>
              <a:rPr lang="pl-PL" dirty="0"/>
            </a:br>
            <a:r>
              <a:rPr lang="pl-PL" dirty="0"/>
              <a:t>(test Hama, GPI, CD55 i CD59)</a:t>
            </a:r>
          </a:p>
          <a:p>
            <a:endParaRPr lang="pl-PL" dirty="0"/>
          </a:p>
          <a:p>
            <a:r>
              <a:rPr lang="pl-PL" dirty="0"/>
              <a:t>						</a:t>
            </a:r>
            <a:r>
              <a:rPr lang="pl-PL" sz="1800" i="1" dirty="0"/>
              <a:t>wg </a:t>
            </a:r>
            <a:r>
              <a:rPr lang="pl-PL" sz="1800" i="1" dirty="0" err="1"/>
              <a:t>Guideline</a:t>
            </a:r>
            <a:r>
              <a:rPr lang="pl-PL" sz="1800" i="1" dirty="0"/>
              <a:t> </a:t>
            </a:r>
            <a:r>
              <a:rPr lang="pl-PL" sz="1800" i="1" dirty="0" err="1"/>
              <a:t>Br</a:t>
            </a:r>
            <a:r>
              <a:rPr lang="pl-PL" sz="1800" i="1" dirty="0"/>
              <a:t> J. Haematol,2003,123</a:t>
            </a:r>
            <a:r>
              <a:rPr lang="pl-PL" sz="1800" b="1" dirty="0"/>
              <a:t>,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ln/>
        </p:spPr>
        <p:txBody>
          <a:bodyPr lIns="92075" tIns="46038" rIns="92075" bIns="46038"/>
          <a:lstStyle/>
          <a:p>
            <a:r>
              <a:rPr lang="pl-PL" sz="4000" b="1" dirty="0">
                <a:solidFill>
                  <a:srgbClr val="FFFF00"/>
                </a:solidFill>
                <a:latin typeface="Times New Roman" pitchFamily="18" charset="0"/>
              </a:rPr>
              <a:t>Kryteria diagnostyczne umiarkowanej niedokrwistości </a:t>
            </a:r>
            <a:r>
              <a:rPr lang="pl-PL" sz="4000" b="1" dirty="0" err="1">
                <a:solidFill>
                  <a:srgbClr val="FFFF00"/>
                </a:solidFill>
                <a:latin typeface="Times New Roman" pitchFamily="18" charset="0"/>
              </a:rPr>
              <a:t>aplastycznej</a:t>
            </a:r>
            <a:r>
              <a:rPr lang="pl-PL" dirty="0">
                <a:solidFill>
                  <a:srgbClr val="FFFF00"/>
                </a:solidFill>
                <a:latin typeface="Times New Roman" pitchFamily="18" charset="0"/>
              </a:rPr>
              <a:t> (MAA)</a:t>
            </a:r>
            <a:r>
              <a:rPr lang="pl-PL" dirty="0">
                <a:solidFill>
                  <a:srgbClr val="FFFF00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362200"/>
            <a:ext cx="8893175" cy="4114800"/>
          </a:xfrm>
          <a:ln/>
        </p:spPr>
        <p:txBody>
          <a:bodyPr lIns="92075" tIns="46038" rIns="92075" bIns="46038"/>
          <a:lstStyle/>
          <a:p>
            <a:pPr marL="609600" indent="-609600" defTabSz="914400">
              <a:buClr>
                <a:schemeClr val="tx1"/>
              </a:buClr>
              <a:buSzTx/>
            </a:pPr>
            <a:r>
              <a:rPr lang="pl-PL" b="1"/>
              <a:t>Komórkowość szpiku&lt;50% normy dla wieku</a:t>
            </a:r>
            <a:r>
              <a:rPr lang="pl-PL" sz="2800" b="1"/>
              <a:t> </a:t>
            </a:r>
          </a:p>
          <a:p>
            <a:pPr marL="609600" indent="-609600" defTabSz="914400">
              <a:buClr>
                <a:schemeClr val="tx1"/>
              </a:buClr>
              <a:buSzTx/>
            </a:pPr>
            <a:r>
              <a:rPr lang="pl-PL" sz="2800" b="1"/>
              <a:t>oraz o</a:t>
            </a:r>
            <a:r>
              <a:rPr lang="pl-PL" sz="3400" b="1"/>
              <a:t>becność dwóch z poniższych parametrów:</a:t>
            </a:r>
          </a:p>
          <a:p>
            <a:pPr marL="609600" indent="-609600" defTabSz="914400">
              <a:buClr>
                <a:schemeClr val="tx1"/>
              </a:buClr>
              <a:buSzTx/>
            </a:pPr>
            <a:r>
              <a:rPr lang="pl-PL" b="1"/>
              <a:t>Hemoglobina &lt; 10g/dl</a:t>
            </a:r>
          </a:p>
          <a:p>
            <a:pPr marL="609600" indent="-609600" defTabSz="914400">
              <a:buClr>
                <a:schemeClr val="tx1"/>
              </a:buClr>
              <a:buSzTx/>
            </a:pPr>
            <a:r>
              <a:rPr lang="pl-PL" b="1"/>
              <a:t>ANC 0,5-1,5 x10</a:t>
            </a:r>
            <a:r>
              <a:rPr lang="pl-PL" b="1" baseline="30000"/>
              <a:t>9</a:t>
            </a:r>
            <a:r>
              <a:rPr lang="pl-PL" b="1"/>
              <a:t>/l </a:t>
            </a:r>
          </a:p>
          <a:p>
            <a:pPr marL="609600" indent="-609600" defTabSz="914400">
              <a:buClr>
                <a:schemeClr val="tx1"/>
              </a:buClr>
              <a:buSzTx/>
            </a:pPr>
            <a:r>
              <a:rPr lang="pl-PL" b="1"/>
              <a:t>Płytki krwi  20,0 - 50x10</a:t>
            </a:r>
            <a:r>
              <a:rPr lang="pl-PL" b="1" baseline="30000"/>
              <a:t>9</a:t>
            </a:r>
            <a:r>
              <a:rPr lang="pl-PL" b="1"/>
              <a:t>/l</a:t>
            </a:r>
          </a:p>
          <a:p>
            <a:pPr marL="609600" indent="-609600" defTabSz="914400"/>
            <a:endParaRPr lang="pl-PL" b="1"/>
          </a:p>
          <a:p>
            <a:pPr marL="609600" indent="-609600" defTabSz="914400"/>
            <a:r>
              <a:rPr lang="pl-PL" sz="1600" b="1" i="1"/>
              <a:t>						</a:t>
            </a:r>
          </a:p>
          <a:p>
            <a:pPr marL="609600" indent="-609600" defTabSz="914400"/>
            <a:r>
              <a:rPr lang="pl-PL" sz="1600" b="1" i="1"/>
              <a:t>						(wg E.M. Keohane, 2004)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1131888"/>
          </a:xfrm>
          <a:ln/>
        </p:spPr>
        <p:txBody>
          <a:bodyPr lIns="92075" tIns="46038" rIns="92075" bIns="46038"/>
          <a:lstStyle/>
          <a:p>
            <a:r>
              <a:rPr lang="pl-PL" b="1" dirty="0">
                <a:solidFill>
                  <a:srgbClr val="FFFF00"/>
                </a:solidFill>
                <a:latin typeface="Times New Roman" pitchFamily="18" charset="0"/>
              </a:rPr>
              <a:t>Kryteria ciężkiej postaci niedokrwistości </a:t>
            </a:r>
            <a:r>
              <a:rPr lang="pl-PL" b="1" dirty="0" err="1">
                <a:solidFill>
                  <a:srgbClr val="FFFF00"/>
                </a:solidFill>
                <a:latin typeface="Times New Roman" pitchFamily="18" charset="0"/>
              </a:rPr>
              <a:t>aplastycznej</a:t>
            </a:r>
            <a:endParaRPr lang="pl-PL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60575"/>
            <a:ext cx="8964612" cy="4632325"/>
          </a:xfrm>
          <a:ln/>
        </p:spPr>
        <p:txBody>
          <a:bodyPr lIns="92075" tIns="46038" rIns="92075" bIns="46038"/>
          <a:lstStyle/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2800" b="1"/>
              <a:t>Komórkowość szpiku </a:t>
            </a:r>
            <a:r>
              <a:rPr lang="pl-PL" sz="2800" b="1">
                <a:latin typeface="Symbol" pitchFamily="18" charset="2"/>
              </a:rPr>
              <a:t>£</a:t>
            </a:r>
            <a:r>
              <a:rPr lang="pl-PL" sz="2800" b="1"/>
              <a:t> 25% normy dla wieku lub </a:t>
            </a:r>
            <a:br>
              <a:rPr lang="pl-PL" sz="2800" b="1"/>
            </a:br>
            <a:r>
              <a:rPr lang="pl-PL" sz="2800" b="1"/>
              <a:t>25-50% z  &lt;30% rezerwą kom. hematopoetycznych</a:t>
            </a:r>
          </a:p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2800" b="1"/>
              <a:t> Dwa z poniższych parametrów:</a:t>
            </a:r>
          </a:p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2800" b="1"/>
              <a:t>         a/ ANC </a:t>
            </a:r>
            <a:r>
              <a:rPr lang="pl-PL" sz="2800" b="1">
                <a:latin typeface="Symbol" pitchFamily="18" charset="2"/>
              </a:rPr>
              <a:t>£</a:t>
            </a:r>
            <a:r>
              <a:rPr lang="pl-PL" sz="2800" b="1"/>
              <a:t> 0,5x10</a:t>
            </a:r>
            <a:r>
              <a:rPr lang="pl-PL" sz="2800" b="1" baseline="30000"/>
              <a:t>9</a:t>
            </a:r>
            <a:r>
              <a:rPr lang="pl-PL" sz="2800" b="1"/>
              <a:t>/l</a:t>
            </a:r>
          </a:p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2800" b="1"/>
              <a:t>         b/ Retikulocyty  </a:t>
            </a:r>
            <a:r>
              <a:rPr lang="pl-PL" sz="2800" b="1">
                <a:latin typeface="Symbol" pitchFamily="18" charset="2"/>
              </a:rPr>
              <a:t>£</a:t>
            </a:r>
            <a:r>
              <a:rPr lang="pl-PL" sz="2800" b="1"/>
              <a:t> 20,0x10</a:t>
            </a:r>
            <a:r>
              <a:rPr lang="pl-PL" sz="2800" b="1" baseline="30000"/>
              <a:t>9</a:t>
            </a:r>
            <a:r>
              <a:rPr lang="pl-PL" sz="2800" b="1"/>
              <a:t>/l</a:t>
            </a:r>
          </a:p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2800" b="1"/>
              <a:t>         c/ i/lub liczba płytek krwi </a:t>
            </a:r>
            <a:r>
              <a:rPr lang="pl-PL" sz="2800" b="1">
                <a:latin typeface="Symbol" pitchFamily="18" charset="2"/>
              </a:rPr>
              <a:t>£</a:t>
            </a:r>
            <a:r>
              <a:rPr lang="pl-PL" sz="2800" b="1"/>
              <a:t> 20,0x10</a:t>
            </a:r>
            <a:r>
              <a:rPr lang="pl-PL" sz="2800" b="1" baseline="30000"/>
              <a:t>9</a:t>
            </a:r>
            <a:r>
              <a:rPr lang="pl-PL" sz="2800" b="1"/>
              <a:t>/l</a:t>
            </a:r>
          </a:p>
          <a:p>
            <a:pPr marL="609600" indent="-609600" defTabSz="914400"/>
            <a:r>
              <a:rPr lang="pl-PL"/>
              <a:t>							 </a:t>
            </a:r>
            <a:r>
              <a:rPr lang="pl-PL" sz="1600" b="1" i="1"/>
              <a:t>(wg E.M. Keohane, 2004)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  <a:ln/>
        </p:spPr>
        <p:txBody>
          <a:bodyPr lIns="92075" tIns="46038" rIns="92075" bIns="46038"/>
          <a:lstStyle/>
          <a:p>
            <a:r>
              <a:rPr lang="pl-PL" b="1" dirty="0">
                <a:solidFill>
                  <a:srgbClr val="FFFF00"/>
                </a:solidFill>
                <a:latin typeface="Times New Roman" pitchFamily="18" charset="0"/>
              </a:rPr>
              <a:t>Kryteria bardzo ciężkiej postaci niedokrwistości </a:t>
            </a:r>
            <a:r>
              <a:rPr lang="pl-PL" b="1" dirty="0" err="1">
                <a:solidFill>
                  <a:srgbClr val="FFFF00"/>
                </a:solidFill>
                <a:latin typeface="Times New Roman" pitchFamily="18" charset="0"/>
              </a:rPr>
              <a:t>aplastycznej</a:t>
            </a:r>
            <a:endParaRPr lang="pl-PL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686800" cy="3568700"/>
          </a:xfrm>
          <a:ln/>
        </p:spPr>
        <p:txBody>
          <a:bodyPr lIns="92075" tIns="46038" rIns="92075" bIns="46038"/>
          <a:lstStyle/>
          <a:p>
            <a:pPr marL="609600" indent="-609600" defTabSz="914400">
              <a:buClr>
                <a:schemeClr val="tx1"/>
              </a:buClr>
              <a:buSzTx/>
            </a:pPr>
            <a:r>
              <a:rPr lang="pl-PL" b="1"/>
              <a:t> </a:t>
            </a:r>
            <a:r>
              <a:rPr lang="pl-PL" sz="4400" b="1"/>
              <a:t>Wszystkie kryteria ciężkiej postaci</a:t>
            </a:r>
            <a:r>
              <a:rPr lang="pl-PL" sz="4400"/>
              <a:t> </a:t>
            </a:r>
          </a:p>
          <a:p>
            <a:pPr marL="609600" indent="-609600" defTabSz="914400">
              <a:buClr>
                <a:schemeClr val="tx1"/>
              </a:buClr>
              <a:buSzTx/>
            </a:pPr>
            <a:r>
              <a:rPr lang="pl-PL" sz="4400"/>
              <a:t>                         &amp;</a:t>
            </a:r>
          </a:p>
          <a:p>
            <a:pPr marL="609600" indent="-609600" defTabSz="914400">
              <a:buClr>
                <a:schemeClr val="tx1"/>
              </a:buClr>
              <a:buSzTx/>
            </a:pPr>
            <a:r>
              <a:rPr lang="pl-PL" sz="4400" b="1"/>
              <a:t>               ANC  </a:t>
            </a:r>
            <a:r>
              <a:rPr lang="pl-PL" sz="4400" b="1">
                <a:latin typeface="Symbol" pitchFamily="18" charset="2"/>
              </a:rPr>
              <a:t>£</a:t>
            </a:r>
            <a:r>
              <a:rPr lang="pl-PL" sz="4400" b="1"/>
              <a:t>0,2x10</a:t>
            </a:r>
            <a:r>
              <a:rPr lang="pl-PL" sz="4400" b="1" baseline="30000"/>
              <a:t>9</a:t>
            </a:r>
            <a:r>
              <a:rPr lang="pl-PL" sz="4400" b="1"/>
              <a:t>/l</a:t>
            </a:r>
            <a:r>
              <a:rPr lang="pl-PL"/>
              <a:t> </a:t>
            </a:r>
          </a:p>
          <a:p>
            <a:pPr marL="609600" indent="-609600" defTabSz="914400"/>
            <a:r>
              <a:rPr lang="pl-PL"/>
              <a:t> 							</a:t>
            </a:r>
            <a:r>
              <a:rPr lang="pl-PL" sz="1600" b="1" i="1"/>
              <a:t>(wg E.M. Keohane, 2004)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9200"/>
          </a:xfrm>
          <a:ln/>
        </p:spPr>
        <p:txBody>
          <a:bodyPr lIns="92075" tIns="46038" rIns="92075" bIns="46038"/>
          <a:lstStyle/>
          <a:p>
            <a:r>
              <a:rPr lang="pl-PL" b="1" dirty="0">
                <a:solidFill>
                  <a:srgbClr val="FFFF00"/>
                </a:solidFill>
                <a:latin typeface="Times New Roman" pitchFamily="18" charset="0"/>
              </a:rPr>
              <a:t>Leczenie NA- postać umiarkowana</a:t>
            </a:r>
            <a:r>
              <a:rPr lang="pl-PL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24000"/>
            <a:ext cx="8893175" cy="5500688"/>
          </a:xfrm>
          <a:ln/>
        </p:spPr>
        <p:txBody>
          <a:bodyPr lIns="92075" tIns="46038" rIns="92075" bIns="46038"/>
          <a:lstStyle/>
          <a:p>
            <a:r>
              <a:rPr lang="pl-PL" b="1"/>
              <a:t>1. </a:t>
            </a:r>
            <a:r>
              <a:rPr lang="pl-PL" sz="3400" b="1"/>
              <a:t>ATG lub ALG z/bez Cyklosporyny</a:t>
            </a:r>
            <a:endParaRPr lang="pl-PL" sz="2800"/>
          </a:p>
          <a:p>
            <a:r>
              <a:rPr lang="pl-PL" b="1"/>
              <a:t>2</a:t>
            </a:r>
            <a:r>
              <a:rPr lang="pl-PL"/>
              <a:t>. </a:t>
            </a:r>
            <a:r>
              <a:rPr lang="pl-PL" b="1"/>
              <a:t>Cyklosporyna</a:t>
            </a:r>
            <a:r>
              <a:rPr lang="pl-PL"/>
              <a:t> </a:t>
            </a:r>
          </a:p>
          <a:p>
            <a:r>
              <a:rPr lang="pl-PL" b="1"/>
              <a:t>3. Steroidy anaboliczne</a:t>
            </a:r>
            <a:r>
              <a:rPr lang="pl-PL"/>
              <a:t/>
            </a:r>
            <a:br>
              <a:rPr lang="pl-PL"/>
            </a:br>
            <a:r>
              <a:rPr lang="pl-PL" sz="2800"/>
              <a:t>( gł. erytropoeza - 2-6mg/kg.dobę/3 m-ce - rak wątroby !)</a:t>
            </a:r>
          </a:p>
          <a:p>
            <a:r>
              <a:rPr lang="pl-PL" b="1"/>
              <a:t>4. Daclizumab (anty IL-2R)</a:t>
            </a:r>
            <a:r>
              <a:rPr lang="pl-PL" sz="2800" b="1"/>
              <a:t> </a:t>
            </a:r>
            <a:endParaRPr lang="pl-PL" b="1"/>
          </a:p>
          <a:p>
            <a:r>
              <a:rPr lang="pl-PL" sz="2400" b="1"/>
              <a:t>    (1mg/kg co 2 tygodnie, 5 podań)</a:t>
            </a:r>
          </a:p>
          <a:p>
            <a:r>
              <a:rPr lang="pl-PL" sz="2400" b="1"/>
              <a:t>MAA- przejściowa ustąpienie samoistne w ciągu 6 tygodni</a:t>
            </a:r>
          </a:p>
          <a:p>
            <a:r>
              <a:rPr lang="pl-PL" sz="2400" b="1"/>
              <a:t>MAA- przetrwała</a:t>
            </a:r>
          </a:p>
          <a:p>
            <a:r>
              <a:rPr lang="pl-PL" sz="2400" b="1"/>
              <a:t>MAA- przechodząca w SAA</a:t>
            </a:r>
          </a:p>
          <a:p>
            <a:r>
              <a:rPr lang="pl-PL"/>
              <a:t>								</a:t>
            </a:r>
            <a:r>
              <a:rPr lang="pl-PL" sz="1800" b="1" i="1"/>
              <a:t>wg Howard,2004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219200"/>
          </a:xfrm>
          <a:ln/>
        </p:spPr>
        <p:txBody>
          <a:bodyPr lIns="92075" tIns="46038" rIns="92075" bIns="46038"/>
          <a:lstStyle/>
          <a:p>
            <a:r>
              <a:rPr lang="pl-PL" b="1" dirty="0">
                <a:solidFill>
                  <a:srgbClr val="FFFF00"/>
                </a:solidFill>
                <a:latin typeface="Times New Roman" pitchFamily="18" charset="0"/>
              </a:rPr>
              <a:t>Leczenie </a:t>
            </a:r>
            <a:r>
              <a:rPr lang="pl-PL" b="1" dirty="0" err="1">
                <a:solidFill>
                  <a:srgbClr val="FFFF00"/>
                </a:solidFill>
                <a:latin typeface="Times New Roman" pitchFamily="18" charset="0"/>
              </a:rPr>
              <a:t>NA:</a:t>
            </a:r>
            <a:r>
              <a:rPr lang="pl-PL" b="1" dirty="0" err="1">
                <a:solidFill>
                  <a:srgbClr val="FFFF00"/>
                </a:solidFill>
                <a:effectLst/>
                <a:latin typeface="Times New Roman" pitchFamily="18" charset="0"/>
              </a:rPr>
              <a:t>postać</a:t>
            </a:r>
            <a:r>
              <a:rPr lang="pl-PL" b="1" dirty="0">
                <a:solidFill>
                  <a:srgbClr val="FFFF00"/>
                </a:solidFill>
                <a:effectLst/>
                <a:latin typeface="Times New Roman" pitchFamily="18" charset="0"/>
              </a:rPr>
              <a:t> ciężka</a:t>
            </a:r>
            <a:r>
              <a:rPr lang="pl-PL" dirty="0"/>
              <a:t>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24425"/>
          </a:xfrm>
          <a:ln/>
        </p:spPr>
        <p:txBody>
          <a:bodyPr lIns="92075" tIns="46038" rIns="92075" bIns="46038"/>
          <a:lstStyle/>
          <a:p>
            <a:pPr algn="just"/>
            <a:r>
              <a:rPr lang="pl-PL" sz="3600" b="1" dirty="0">
                <a:solidFill>
                  <a:srgbClr val="FFFF00"/>
                </a:solidFill>
              </a:rPr>
              <a:t>I rzut</a:t>
            </a:r>
          </a:p>
          <a:p>
            <a:pPr algn="just"/>
            <a:r>
              <a:rPr lang="pl-PL" sz="3600" b="1" dirty="0"/>
              <a:t>1. Przeszczep szpiku od dawcy rodzinnego</a:t>
            </a:r>
            <a:r>
              <a:rPr lang="pl-PL" sz="3600" dirty="0"/>
              <a:t> </a:t>
            </a:r>
          </a:p>
          <a:p>
            <a:endParaRPr lang="pl-PL" sz="3600" b="1" dirty="0">
              <a:solidFill>
                <a:schemeClr val="tx2"/>
              </a:solidFill>
            </a:endParaRPr>
          </a:p>
          <a:p>
            <a:r>
              <a:rPr lang="pl-PL" sz="3600" b="1" dirty="0">
                <a:solidFill>
                  <a:srgbClr val="FFFF00"/>
                </a:solidFill>
              </a:rPr>
              <a:t>Gdy brak rodzinnego dawcy szpiku </a:t>
            </a:r>
            <a:r>
              <a:rPr lang="pl-PL" sz="3600" dirty="0"/>
              <a:t>: </a:t>
            </a:r>
          </a:p>
          <a:p>
            <a:r>
              <a:rPr lang="pl-PL" sz="3600" dirty="0"/>
              <a:t>2. </a:t>
            </a:r>
            <a:r>
              <a:rPr lang="pl-PL" sz="3600" b="1" dirty="0"/>
              <a:t>ATG lub ALG+ </a:t>
            </a:r>
            <a:r>
              <a:rPr lang="pl-PL" sz="3600" b="1" dirty="0" err="1"/>
              <a:t>Cyklosporyna+G-CSF</a:t>
            </a:r>
            <a:r>
              <a:rPr lang="pl-PL" sz="3600" dirty="0"/>
              <a:t> </a:t>
            </a:r>
          </a:p>
          <a:p>
            <a:r>
              <a:rPr lang="pl-PL" sz="3600" dirty="0"/>
              <a:t>		(max 2x )</a:t>
            </a:r>
            <a:endParaRPr lang="pl-PL" dirty="0"/>
          </a:p>
          <a:p>
            <a:endParaRPr lang="pl-PL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9144000" cy="1395413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l-PL" b="1">
                <a:solidFill>
                  <a:srgbClr val="FFFF00"/>
                </a:solidFill>
              </a:rPr>
              <a:t>Hipoplazje krwinek czerwonych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73238"/>
            <a:ext cx="9144000" cy="5084762"/>
          </a:xfrm>
          <a:ln/>
        </p:spPr>
        <p:txBody>
          <a:bodyPr/>
          <a:lstStyle/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Niedokrwistość Diamona-Blackfana </a:t>
            </a:r>
          </a:p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b="1">
              <a:latin typeface="Arial" pitchFamily="34" charset="0"/>
            </a:endParaRPr>
          </a:p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Przejściowa erytroblastopenia dziecięca </a:t>
            </a:r>
          </a:p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l-PL" b="1">
              <a:latin typeface="Arial" pitchFamily="34" charset="0"/>
            </a:endParaRPr>
          </a:p>
          <a:p>
            <a:pPr marL="341313" indent="-341313">
              <a:buClr>
                <a:srgbClr val="FFFF00"/>
              </a:buClr>
              <a:buSzPct val="75000"/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l-PL" b="1">
                <a:latin typeface="Arial" pitchFamily="34" charset="0"/>
              </a:rPr>
              <a:t>Niedokrwistości dyserytropoetyczne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219200"/>
          </a:xfrm>
          <a:ln/>
        </p:spPr>
        <p:txBody>
          <a:bodyPr lIns="92075" tIns="46038" rIns="92075" bIns="46038"/>
          <a:lstStyle/>
          <a:p>
            <a:r>
              <a:rPr lang="pl-PL" b="1" dirty="0">
                <a:solidFill>
                  <a:srgbClr val="FFFF00"/>
                </a:solidFill>
                <a:latin typeface="Times New Roman" pitchFamily="18" charset="0"/>
              </a:rPr>
              <a:t>Leczenie </a:t>
            </a:r>
            <a:r>
              <a:rPr lang="pl-PL" b="1" dirty="0" err="1">
                <a:solidFill>
                  <a:srgbClr val="FFFF00"/>
                </a:solidFill>
                <a:latin typeface="Times New Roman" pitchFamily="18" charset="0"/>
              </a:rPr>
              <a:t>NA:</a:t>
            </a:r>
            <a:r>
              <a:rPr lang="pl-PL" b="1" dirty="0" err="1">
                <a:solidFill>
                  <a:srgbClr val="FFFF00"/>
                </a:solidFill>
                <a:effectLst/>
                <a:latin typeface="Times New Roman" pitchFamily="18" charset="0"/>
              </a:rPr>
              <a:t>postać</a:t>
            </a:r>
            <a:r>
              <a:rPr lang="pl-PL" b="1" dirty="0">
                <a:solidFill>
                  <a:srgbClr val="FFFF00"/>
                </a:solidFill>
                <a:effectLst/>
                <a:latin typeface="Times New Roman" pitchFamily="18" charset="0"/>
              </a:rPr>
              <a:t> ciężka</a:t>
            </a:r>
            <a:r>
              <a:rPr lang="pl-PL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256212"/>
          </a:xfrm>
          <a:ln/>
        </p:spPr>
        <p:txBody>
          <a:bodyPr lIns="92075" tIns="46038" rIns="92075" bIns="46038"/>
          <a:lstStyle/>
          <a:p>
            <a:r>
              <a:rPr lang="pl-PL" b="1" dirty="0">
                <a:solidFill>
                  <a:srgbClr val="FFFF00"/>
                </a:solidFill>
              </a:rPr>
              <a:t>Gdy brak remisji po leczeniu </a:t>
            </a:r>
            <a:r>
              <a:rPr lang="pl-PL" b="1" dirty="0" err="1">
                <a:solidFill>
                  <a:srgbClr val="FFFF00"/>
                </a:solidFill>
              </a:rPr>
              <a:t>immoablacyjnym</a:t>
            </a:r>
            <a:r>
              <a:rPr lang="pl-PL" dirty="0">
                <a:solidFill>
                  <a:srgbClr val="FFFF00"/>
                </a:solidFill>
              </a:rPr>
              <a:t> </a:t>
            </a:r>
          </a:p>
          <a:p>
            <a:endParaRPr lang="pl-PL" b="1" dirty="0"/>
          </a:p>
          <a:p>
            <a:r>
              <a:rPr lang="pl-PL" b="1" dirty="0"/>
              <a:t>Przeszczep szpiku od dawcy nie spokrewnionego </a:t>
            </a:r>
          </a:p>
          <a:p>
            <a:r>
              <a:rPr lang="pl-PL" b="1" dirty="0"/>
              <a:t>	a/ po I kursie ATG  gdy dawca dobrany wg wysokiej rozdzielczość DNA  </a:t>
            </a:r>
          </a:p>
          <a:p>
            <a:r>
              <a:rPr lang="pl-PL" b="1" dirty="0"/>
              <a:t>	b/ po drugim kursie </a:t>
            </a:r>
          </a:p>
          <a:p>
            <a:r>
              <a:rPr lang="pl-PL" b="1" dirty="0"/>
              <a:t>Przeszczep od dawcy rodzinnego niecałkowicie zgodnego</a:t>
            </a:r>
          </a:p>
          <a:p>
            <a:r>
              <a:rPr lang="pl-PL" b="1" dirty="0"/>
              <a:t>Krew pępowinowa do rozważenia gdy małe    dziecko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ln/>
        </p:spPr>
        <p:txBody>
          <a:bodyPr lIns="92075" tIns="46038" rIns="92075" bIns="46038"/>
          <a:lstStyle/>
          <a:p>
            <a:r>
              <a:rPr lang="pl-PL" b="1" dirty="0">
                <a:solidFill>
                  <a:srgbClr val="FFFF00"/>
                </a:solidFill>
                <a:latin typeface="Times New Roman" pitchFamily="18" charset="0"/>
              </a:rPr>
              <a:t>Leczenie </a:t>
            </a:r>
            <a:r>
              <a:rPr lang="pl-PL" b="1" dirty="0" err="1">
                <a:solidFill>
                  <a:srgbClr val="FFFF00"/>
                </a:solidFill>
                <a:latin typeface="Times New Roman" pitchFamily="18" charset="0"/>
              </a:rPr>
              <a:t>Immunoablacyjne</a:t>
            </a:r>
            <a:r>
              <a:rPr lang="pl-PL" b="1" dirty="0">
                <a:solidFill>
                  <a:srgbClr val="FFFF00"/>
                </a:solidFill>
                <a:latin typeface="Times New Roman" pitchFamily="18" charset="0"/>
              </a:rPr>
              <a:t> SAA</a:t>
            </a:r>
            <a:endParaRPr lang="pl-PL" dirty="0">
              <a:solidFill>
                <a:srgbClr val="FFFF00"/>
              </a:solidFill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256212"/>
          </a:xfrm>
          <a:ln/>
        </p:spPr>
        <p:txBody>
          <a:bodyPr lIns="92075" tIns="46038" rIns="92075" bIns="46038"/>
          <a:lstStyle/>
          <a:p>
            <a:r>
              <a:rPr lang="pl-PL" sz="2800" b="1"/>
              <a:t>ALG</a:t>
            </a:r>
            <a:r>
              <a:rPr lang="pl-PL" sz="2400"/>
              <a:t> końska 15mg/ kg mc	</a:t>
            </a:r>
          </a:p>
          <a:p>
            <a:r>
              <a:rPr lang="pl-PL" sz="2400"/>
              <a:t>	lub ATG królicza 3,75mg/kg mc    od 1-5 dnia </a:t>
            </a:r>
          </a:p>
          <a:p>
            <a:r>
              <a:rPr lang="pl-PL" sz="2800" b="1"/>
              <a:t>Prednisolon</a:t>
            </a:r>
            <a:r>
              <a:rPr lang="pl-PL" sz="2400"/>
              <a:t> 2 mg/kg mc od 1 do 14 dnia</a:t>
            </a:r>
          </a:p>
          <a:p>
            <a:r>
              <a:rPr lang="pl-PL" sz="2400"/>
              <a:t>	i stopniowe odstawianie	</a:t>
            </a:r>
          </a:p>
          <a:p>
            <a:r>
              <a:rPr lang="pl-PL" sz="2800" b="1"/>
              <a:t>CSA</a:t>
            </a:r>
            <a:r>
              <a:rPr lang="pl-PL" sz="2400"/>
              <a:t> 5mg/kg mc od 14 dnia do 6m-cy i gdy odpowiedź na leczenie  stopniowe odstawianie pod kontrolą morfologii krwi obwodowej,</a:t>
            </a:r>
          </a:p>
          <a:p>
            <a:r>
              <a:rPr lang="pl-PL" sz="2400"/>
              <a:t>    monitorowanie poziomu CSA w surowicy 100-150</a:t>
            </a:r>
            <a:r>
              <a:rPr lang="pl-PL" sz="2400">
                <a:sym typeface="Symbol" pitchFamily="18" charset="2"/>
              </a:rPr>
              <a:t></a:t>
            </a:r>
            <a:r>
              <a:rPr lang="pl-PL" sz="2400"/>
              <a:t>g/l </a:t>
            </a:r>
          </a:p>
          <a:p>
            <a:r>
              <a:rPr lang="pl-PL" sz="2400"/>
              <a:t>   (możliwość dłuższego podawania CSA nawet do 5 lat lub zamiana na daclizumab)</a:t>
            </a:r>
          </a:p>
          <a:p>
            <a:r>
              <a:rPr lang="pl-PL" sz="2800" b="1"/>
              <a:t>GM-CSF lub G-CSF</a:t>
            </a:r>
            <a:r>
              <a:rPr lang="pl-PL" sz="2400"/>
              <a:t> 5g/kg/mc w okresie głębokiej neutropenii</a:t>
            </a:r>
            <a:r>
              <a:rPr lang="pl-PL" sz="2800"/>
              <a:t> i w czasie infekcji</a:t>
            </a:r>
          </a:p>
          <a:p>
            <a:r>
              <a:rPr lang="pl-PL" b="1"/>
              <a:t>						 </a:t>
            </a:r>
            <a:r>
              <a:rPr lang="pl-PL" sz="1800" i="1"/>
              <a:t>wg Guideline Br J. Haematol,2003,123</a:t>
            </a:r>
            <a:r>
              <a:rPr lang="pl-PL" sz="1800" b="1"/>
              <a:t>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  <a:ln/>
        </p:spPr>
        <p:txBody>
          <a:bodyPr lIns="92075" tIns="46038" rIns="92075" bIns="46038"/>
          <a:lstStyle/>
          <a:p>
            <a:r>
              <a:rPr lang="pl-PL" b="1" dirty="0">
                <a:solidFill>
                  <a:srgbClr val="FFFF00"/>
                </a:solidFill>
                <a:latin typeface="Times New Roman" pitchFamily="18" charset="0"/>
              </a:rPr>
              <a:t>Inne metody immunosupresyjnego leczenia NA</a:t>
            </a:r>
            <a:r>
              <a:rPr lang="pl-PL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16113"/>
            <a:ext cx="7772400" cy="4114800"/>
          </a:xfrm>
          <a:ln/>
        </p:spPr>
        <p:txBody>
          <a:bodyPr lIns="92075" tIns="46038" rIns="92075" bIns="46038"/>
          <a:lstStyle/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4000" b="1"/>
              <a:t>Cyklofosfamid</a:t>
            </a:r>
          </a:p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4000" b="1"/>
              <a:t>Monophenolate mofetil</a:t>
            </a:r>
          </a:p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4000" b="1"/>
              <a:t>anty IL-2R (Daclizumab)</a:t>
            </a:r>
          </a:p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4000" b="1"/>
              <a:t>sirolimus (Rapamune) </a:t>
            </a:r>
          </a:p>
          <a:p>
            <a:pPr marL="609600" indent="-609600" defTabSz="914400">
              <a:buClr>
                <a:schemeClr val="tx1"/>
              </a:buClr>
              <a:buSzTx/>
              <a:buFont typeface="Monotype Sorts" charset="2"/>
              <a:buNone/>
            </a:pPr>
            <a:r>
              <a:rPr lang="pl-PL" sz="4000" b="1"/>
              <a:t>anty CD52 (Campath-1H)</a:t>
            </a:r>
          </a:p>
          <a:p>
            <a:pPr marL="609600" indent="-609600" defTabSz="914400"/>
            <a:endParaRPr lang="pl-PL" sz="4000" b="1"/>
          </a:p>
          <a:p>
            <a:pPr marL="609600" indent="-609600" defTabSz="914400"/>
            <a:endParaRPr lang="pl-PL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ln/>
        </p:spPr>
        <p:txBody>
          <a:bodyPr/>
          <a:lstStyle/>
          <a:p>
            <a:pPr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4000" b="1">
                <a:solidFill>
                  <a:srgbClr val="FFFF00"/>
                </a:solidFill>
                <a:latin typeface="Arial" pitchFamily="34" charset="0"/>
              </a:rPr>
              <a:t>Anemia aplastyczna typu Fanconiego </a:t>
            </a:r>
          </a:p>
          <a:p>
            <a:pPr indent="-341313" algn="ctr"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4000" b="1">
                <a:solidFill>
                  <a:srgbClr val="FFFF00"/>
                </a:solidFill>
                <a:latin typeface="Arial" pitchFamily="34" charset="0"/>
              </a:rPr>
              <a:t>(Fanconi Anemia-FA)</a:t>
            </a:r>
            <a:r>
              <a:rPr lang="pl-PL">
                <a:latin typeface="Arial" pitchFamily="34" charset="0"/>
              </a:rPr>
              <a:t> </a:t>
            </a:r>
          </a:p>
          <a:p>
            <a:pPr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Dziedziczenie autosomalne recesywne </a:t>
            </a:r>
          </a:p>
          <a:p>
            <a:pPr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1200 przypadków </a:t>
            </a:r>
          </a:p>
          <a:p>
            <a:pPr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chłopcy do dziewcząt jak 1,2:1</a:t>
            </a:r>
          </a:p>
          <a:p>
            <a:pPr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Pietnaście typów mutacji </a:t>
            </a:r>
          </a:p>
          <a:p>
            <a:pPr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	(FANCA, B, C, D1, D2, E, F, G, I, J, L) </a:t>
            </a:r>
          </a:p>
          <a:p>
            <a:pPr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8 chromosomach </a:t>
            </a:r>
          </a:p>
          <a:p>
            <a:pPr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	(16q24.3; 9q22.3; 3q12.3; 13p25.3; 6p21.3; 11p15; 9p13; 2p16.1) </a:t>
            </a:r>
          </a:p>
          <a:p>
            <a:pPr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Najczęstszy typ FANCA 65-70% chorych </a:t>
            </a:r>
          </a:p>
          <a:p>
            <a:pPr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400" b="1">
                <a:latin typeface="Arial" pitchFamily="34" charset="0"/>
              </a:rPr>
              <a:t>	 następnie FANCC i FANCG u 8-10%</a:t>
            </a:r>
            <a:r>
              <a:rPr lang="pl-PL" sz="240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4000" b="1">
                <a:solidFill>
                  <a:srgbClr val="FFFF00"/>
                </a:solidFill>
                <a:latin typeface="Arial" pitchFamily="34" charset="0"/>
              </a:rPr>
              <a:t>Patogeneza FA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200">
              <a:solidFill>
                <a:srgbClr val="FFFFFF"/>
              </a:solidFill>
            </a:endParaRPr>
          </a:p>
          <a:p>
            <a:pPr marL="342900"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defekt naprawy DNA, </a:t>
            </a:r>
          </a:p>
          <a:p>
            <a:pPr marL="342900"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wrażliwość na tlen </a:t>
            </a:r>
          </a:p>
          <a:p>
            <a:pPr marL="342900"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nieprawidłowości hematopoezy komórek pnia w wyniku: </a:t>
            </a:r>
          </a:p>
          <a:p>
            <a:pPr marL="342900"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	apoptozy komórek,</a:t>
            </a:r>
          </a:p>
          <a:p>
            <a:pPr marL="342900"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	spadku poziomu IL-6, GM-CSF, IL-1β </a:t>
            </a:r>
          </a:p>
          <a:p>
            <a:pPr marL="342900"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	wzrostu TNF-α.</a:t>
            </a:r>
          </a:p>
          <a:p>
            <a:pPr marL="342900" indent="-341313">
              <a:spcBef>
                <a:spcPts val="6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łamliwość chromosomów pod wpływem: </a:t>
            </a:r>
          </a:p>
          <a:p>
            <a:pPr marL="342900"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	promieni jonizujących, </a:t>
            </a:r>
          </a:p>
          <a:p>
            <a:pPr marL="342900"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	czynników klastogennych: mitomycyna C (MMC),  diepoksybutan (DEB) </a:t>
            </a:r>
          </a:p>
          <a:p>
            <a:pPr marL="342900" indent="-341313">
              <a:spcBef>
                <a:spcPts val="6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b="1">
                <a:solidFill>
                  <a:srgbClr val="FFFFFF"/>
                </a:solidFill>
                <a:latin typeface="Arial" pitchFamily="34" charset="0"/>
              </a:rPr>
              <a:t>	spadku stężenia tlenu.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4000" b="1">
                <a:solidFill>
                  <a:srgbClr val="FFFF00"/>
                </a:solidFill>
                <a:latin typeface="Arial" pitchFamily="34" charset="0"/>
              </a:rPr>
              <a:t>FA </a:t>
            </a:r>
            <a:r>
              <a:rPr lang="pl-PL" sz="4000" b="1" i="1">
                <a:solidFill>
                  <a:srgbClr val="FFFF00"/>
                </a:solidFill>
              </a:rPr>
              <a:t>„klasyczne” </a:t>
            </a:r>
            <a:r>
              <a:rPr lang="pl-PL" sz="4000" b="1">
                <a:solidFill>
                  <a:srgbClr val="FFFF00"/>
                </a:solidFill>
              </a:rPr>
              <a:t>objawy</a:t>
            </a:r>
            <a:r>
              <a:rPr lang="pl-PL" sz="3200" b="1">
                <a:solidFill>
                  <a:srgbClr val="FFFFFF"/>
                </a:solidFill>
              </a:rPr>
              <a:t> </a:t>
            </a: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200" b="1">
              <a:solidFill>
                <a:srgbClr val="FFFFFF"/>
              </a:solidFill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niski wzrost,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brak kciuka,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małogłowie,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 i="1">
                <a:solidFill>
                  <a:srgbClr val="FFFFFF"/>
                </a:solidFill>
                <a:latin typeface="Arial" pitchFamily="34" charset="0"/>
              </a:rPr>
              <a:t>„cafe-au-lait”</a:t>
            </a: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charakterystyczny wygląd twarzy</a:t>
            </a:r>
          </a:p>
          <a:p>
            <a:pPr marL="342900" indent="-341313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	małożuchwie, </a:t>
            </a:r>
          </a:p>
          <a:p>
            <a:pPr marL="342900" indent="-341313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	szeroka podstawa nosa, </a:t>
            </a:r>
          </a:p>
          <a:p>
            <a:pPr marL="342900" indent="-341313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	zmarszczka nakątna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4000" b="1">
                <a:solidFill>
                  <a:srgbClr val="FFFF00"/>
                </a:solidFill>
                <a:latin typeface="Arial" pitchFamily="34" charset="0"/>
              </a:rPr>
              <a:t>FA  pancytopenia</a:t>
            </a:r>
            <a:r>
              <a:rPr lang="pl-PL" sz="3200" b="1">
                <a:solidFill>
                  <a:srgbClr val="FFFFFF"/>
                </a:solidFill>
              </a:rPr>
              <a:t> </a:t>
            </a: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200" b="1">
              <a:solidFill>
                <a:srgbClr val="FFFFFF"/>
              </a:solidFill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brak w chwili urodzenia 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makrocytoza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małopłytkowość 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200" b="1">
                <a:solidFill>
                  <a:srgbClr val="FFFFFF"/>
                </a:solidFill>
                <a:latin typeface="Arial" pitchFamily="34" charset="0"/>
              </a:rPr>
              <a:t>hipoplazja pozostałych układów</a:t>
            </a: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200" b="1">
              <a:solidFill>
                <a:srgbClr val="FFFFFF"/>
              </a:solidFill>
              <a:latin typeface="Arial" pitchFamily="34" charset="0"/>
            </a:endParaRPr>
          </a:p>
          <a:p>
            <a:pPr marL="342900" indent="-341313">
              <a:spcBef>
                <a:spcPts val="800"/>
              </a:spcBef>
              <a:buClr>
                <a:srgbClr val="FFFF00"/>
              </a:buClr>
              <a:buSzPct val="75000"/>
              <a:buFont typeface="Monotype Sorts" charset="2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200" b="1">
              <a:solidFill>
                <a:srgbClr val="FFFFFF"/>
              </a:solidFill>
              <a:latin typeface="Arial" pitchFamily="34" charset="0"/>
            </a:endParaRPr>
          </a:p>
          <a:p>
            <a:pPr marL="342900" indent="-341313">
              <a:spcBef>
                <a:spcPts val="9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3600" b="1">
                <a:solidFill>
                  <a:srgbClr val="FFFFFF"/>
                </a:solidFill>
                <a:latin typeface="Arial" pitchFamily="34" charset="0"/>
              </a:rPr>
              <a:t>wiek 5-10 rż, mediana 7, &gt;80% do20 rż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marL="342900" indent="-341313" algn="ctr">
              <a:spcBef>
                <a:spcPts val="10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4000" b="1">
              <a:solidFill>
                <a:srgbClr val="FFFF00"/>
              </a:solidFill>
              <a:latin typeface="Arial" pitchFamily="34" charset="0"/>
            </a:endParaRP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4000" b="1">
                <a:solidFill>
                  <a:srgbClr val="FFFF00"/>
                </a:solidFill>
                <a:latin typeface="Arial" pitchFamily="34" charset="0"/>
              </a:rPr>
              <a:t>FA  leczenie</a:t>
            </a:r>
            <a:r>
              <a:rPr lang="pl-PL" sz="3200" b="1">
                <a:solidFill>
                  <a:srgbClr val="FFFFFF"/>
                </a:solidFill>
              </a:rPr>
              <a:t> </a:t>
            </a:r>
          </a:p>
          <a:p>
            <a:pPr marL="342900" indent="-341313" algn="ctr">
              <a:spcBef>
                <a:spcPts val="800"/>
              </a:spcBef>
              <a:buClrTx/>
              <a:buSzPct val="7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pl-PL" sz="3200" b="1">
              <a:solidFill>
                <a:srgbClr val="FFFFFF"/>
              </a:solidFill>
            </a:endParaRPr>
          </a:p>
          <a:p>
            <a:pPr marL="342900" indent="-341313">
              <a:spcBef>
                <a:spcPts val="7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Z wyboru ze znaczną pancytopenią krwi obwodowej (granulocyty obojętnochłonne &lt;1000/mm3, poziom Hgb &lt;8g/dl lub płytek &lt;40-50,000/mm3) </a:t>
            </a:r>
          </a:p>
          <a:p>
            <a:pPr marL="342900" indent="-341313">
              <a:spcBef>
                <a:spcPts val="7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przeszczep szpiku od zgodnego dawcy rodzinnego. </a:t>
            </a:r>
          </a:p>
          <a:p>
            <a:pPr marL="342900" indent="-341313">
              <a:spcBef>
                <a:spcPts val="7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wykluczenie FA u dawcy rodzinnego na podstawie badania klinicznego, hematologicznego oraz cytogenetycznego. </a:t>
            </a:r>
          </a:p>
          <a:p>
            <a:pPr marL="342900" indent="-341313">
              <a:spcBef>
                <a:spcPts val="700"/>
              </a:spcBef>
              <a:buClr>
                <a:srgbClr val="FFFF00"/>
              </a:buClr>
              <a:buSzPct val="75000"/>
              <a:buFont typeface="Monotype Sorts" charset="2"/>
              <a:buChar char="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l-PL" sz="2800" b="1">
                <a:solidFill>
                  <a:srgbClr val="FFFFFF"/>
                </a:solidFill>
                <a:latin typeface="Arial" pitchFamily="34" charset="0"/>
              </a:rPr>
              <a:t>bez napromieniania i cyklofosfamidu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SimSun"/>
        <a:cs typeface=""/>
      </a:majorFont>
      <a:minorFont>
        <a:latin typeface="Times New Roman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SimSun" pitchFamily="2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SimSun"/>
        <a:cs typeface=""/>
      </a:majorFont>
      <a:minorFont>
        <a:latin typeface="Times New Roman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SimSun" pitchFamily="2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1997</TotalTime>
  <Words>963</Words>
  <Application>Microsoft Office PowerPoint</Application>
  <PresentationFormat>Pokaz na ekranie (4:3)</PresentationFormat>
  <Paragraphs>296</Paragraphs>
  <Slides>42</Slides>
  <Notes>27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42</vt:i4>
      </vt:variant>
    </vt:vector>
  </HeadingPairs>
  <TitlesOfParts>
    <vt:vector size="51" baseType="lpstr">
      <vt:lpstr>SimSun</vt:lpstr>
      <vt:lpstr>Arial</vt:lpstr>
      <vt:lpstr>Arial Unicode MS</vt:lpstr>
      <vt:lpstr>Monotype Sorts</vt:lpstr>
      <vt:lpstr>Symbol</vt:lpstr>
      <vt:lpstr>Times New Roman</vt:lpstr>
      <vt:lpstr>Wingdings</vt:lpstr>
      <vt:lpstr>Motyw pakietu Office</vt:lpstr>
      <vt:lpstr>Motyw pakietu Office</vt:lpstr>
      <vt:lpstr>Katarzyna Pawelec/Katarzyna Albrecht</vt:lpstr>
      <vt:lpstr>Prezentacja programu PowerPoint</vt:lpstr>
      <vt:lpstr>Pancytopenie</vt:lpstr>
      <vt:lpstr>Hipoplazje krwinek czerwonych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Nabyta niedokrwistość aplastyczna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diagnostyczne umiarkowanej niedokrwistości aplastycznej (MAA) </vt:lpstr>
      <vt:lpstr>Kryteria ciężkiej postaci niedokrwistości aplastycznej</vt:lpstr>
      <vt:lpstr>Kryteria bardzo ciężkiej postaci niedokrwistości aplastycznej</vt:lpstr>
      <vt:lpstr>Leczenie NA- postać umiarkowana </vt:lpstr>
      <vt:lpstr>Leczenie NA:postać ciężka </vt:lpstr>
      <vt:lpstr>Leczenie NA:postać ciężka </vt:lpstr>
      <vt:lpstr>Leczenie Immunoablacyjne SAA</vt:lpstr>
      <vt:lpstr>Inne metody immunosupresyjnego leczenia NA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Szkolenie</dc:title>
  <dc:creator>KMS</dc:creator>
  <cp:lastModifiedBy>Aneta Kaczmarczyk</cp:lastModifiedBy>
  <cp:revision>106</cp:revision>
  <cp:lastPrinted>2005-06-10T20:47:21Z</cp:lastPrinted>
  <dcterms:created xsi:type="dcterms:W3CDTF">1995-06-02T22:15:24Z</dcterms:created>
  <dcterms:modified xsi:type="dcterms:W3CDTF">2017-09-19T08:15:57Z</dcterms:modified>
</cp:coreProperties>
</file>